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5" r:id="rId3"/>
    <p:sldId id="286" r:id="rId4"/>
    <p:sldId id="289" r:id="rId5"/>
    <p:sldId id="288" r:id="rId6"/>
    <p:sldId id="290" r:id="rId7"/>
    <p:sldId id="291" r:id="rId8"/>
    <p:sldId id="292" r:id="rId9"/>
    <p:sldId id="293" r:id="rId10"/>
    <p:sldId id="301" r:id="rId11"/>
    <p:sldId id="294" r:id="rId12"/>
    <p:sldId id="295" r:id="rId13"/>
    <p:sldId id="296" r:id="rId14"/>
    <p:sldId id="297" r:id="rId15"/>
    <p:sldId id="300" r:id="rId16"/>
    <p:sldId id="298" r:id="rId17"/>
    <p:sldId id="299" r:id="rId18"/>
    <p:sldId id="274" r:id="rId19"/>
  </p:sldIdLst>
  <p:sldSz cx="12192000" cy="6858000"/>
  <p:notesSz cx="6797675" cy="9926638"/>
  <p:embeddedFontLs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Effra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0DE"/>
    <a:srgbClr val="E84490"/>
    <a:srgbClr val="29AACC"/>
    <a:srgbClr val="EF8000"/>
    <a:srgbClr val="4FA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85697" autoAdjust="0"/>
  </p:normalViewPr>
  <p:slideViewPr>
    <p:cSldViewPr snapToGrid="0" snapToObjects="1">
      <p:cViewPr>
        <p:scale>
          <a:sx n="80" d="100"/>
          <a:sy n="80" d="100"/>
        </p:scale>
        <p:origin x="-171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83B81-0B22-43A4-82C6-AB55522C1519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FE912-687D-4738-B7D7-E82E31FA8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40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A1758-3F30-4DEC-AEF0-00295B079A5F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EE49B-3DBB-4857-9BA1-AF69FF830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8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r>
              <a:rPr lang="en-GB" baseline="0" dirty="0" smtClean="0"/>
              <a:t> development, consider equilibration, time and temperature.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EE49B-3DBB-4857-9BA1-AF69FF830C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68960" y="4650295"/>
            <a:ext cx="10099040" cy="5411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en-US" sz="3200" b="1" smtClean="0">
                <a:solidFill>
                  <a:srgbClr val="29AACC"/>
                </a:solidFill>
                <a:latin typeface="Gill Sans MT" panose="020B0502020104020203" pitchFamily="34" charset="0"/>
              </a:rPr>
              <a:t>Click to edit Master title style</a:t>
            </a:r>
            <a:endParaRPr lang="en-US" sz="3200" b="1" dirty="0">
              <a:solidFill>
                <a:srgbClr val="29AACC"/>
              </a:solidFill>
              <a:latin typeface="Gill Sans MT" panose="020B0502020104020203" pitchFamily="34" charset="0"/>
              <a:ea typeface="Gill Sans SemiBold" charset="0"/>
              <a:cs typeface="Gill Sans SemiBold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568960" y="1928667"/>
            <a:ext cx="10099040" cy="541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Gill Sans SemiBold" charset="0"/>
              <a:cs typeface="Gill Sans SemiBold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179294"/>
            <a:ext cx="3442447" cy="130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G:\links\Ruth Brown\Foundation Trust Office\Communication\SCH Communication\Branding\Caring Together\CT logo with stra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2" y="314383"/>
            <a:ext cx="2653553" cy="11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01" y="554241"/>
            <a:ext cx="784698" cy="17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3442446" y="728619"/>
            <a:ext cx="8749554" cy="64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33BD810-0133-420A-A4DF-27A6FA682D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5841"/>
            <a:ext cx="4622716" cy="2477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F4307B0-F5A3-4A6F-A2EE-DA448AF727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756" y="1956714"/>
            <a:ext cx="3702328" cy="24667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DE45DA1-0EF0-4520-80F5-D382814770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538" y="1956234"/>
            <a:ext cx="3685320" cy="245688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1775018" y="5343874"/>
            <a:ext cx="10099040" cy="5411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Gill Sans SemiBold" charset="0"/>
                <a:cs typeface="Gill Sans SemiBold" charset="0"/>
              </a:rPr>
              <a:t>Edwin Smith</a:t>
            </a:r>
            <a:endParaRPr lang="en-US" sz="3200" b="0" dirty="0">
              <a:solidFill>
                <a:schemeClr val="tx1"/>
              </a:solidFill>
              <a:latin typeface="Gill Sans MT" panose="020B0502020104020203" pitchFamily="34" charset="0"/>
              <a:ea typeface="Gill Sans SemiBold" charset="0"/>
              <a:cs typeface="Gill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4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8591"/>
          </a:xfrm>
          <a:prstGeom prst="rect">
            <a:avLst/>
          </a:prstGeom>
        </p:spPr>
        <p:txBody>
          <a:bodyPr anchor="b"/>
          <a:lstStyle>
            <a:lvl1pPr>
              <a:defRPr sz="6000" b="1" baseline="0">
                <a:solidFill>
                  <a:srgbClr val="29AACC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218329"/>
            <a:ext cx="10515600" cy="287132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F8000"/>
              </a:buClr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Bullet points</a:t>
            </a:r>
          </a:p>
          <a:p>
            <a:pPr lvl="0"/>
            <a:r>
              <a:rPr lang="en-US" dirty="0" smtClean="0"/>
              <a:t>Point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Gill Sans MT" panose="020B0502020104020203" pitchFamily="34" charset="0"/>
              </a:defRPr>
            </a:lvl1pPr>
          </a:lstStyle>
          <a:p>
            <a:fld id="{63A7FF03-C8FD-144E-A925-8AB1298F3D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5226" y="1122363"/>
            <a:ext cx="10072774" cy="1033696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23B0DE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5226" y="2312251"/>
            <a:ext cx="10072774" cy="12105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Gill Sans MT" panose="020B0502020104020203" pitchFamily="34" charset="0"/>
              </a:defRPr>
            </a:lvl1pPr>
          </a:lstStyle>
          <a:p>
            <a:fld id="{63A7FF03-C8FD-144E-A925-8AB1298F3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:\Users\mstgcc\Downloads\SCH logo with Whitespac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4" y="17111"/>
            <a:ext cx="2905125" cy="8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733075" y="6444006"/>
            <a:ext cx="303932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solidFill>
                  <a:srgbClr val="EF8000"/>
                </a:solidFill>
                <a:latin typeface="Effra" panose="02000506080000020004" pitchFamily="2" charset="0"/>
              </a:rPr>
              <a:t>Leader in children’s health</a:t>
            </a:r>
            <a:endParaRPr lang="en-GB" sz="1300" b="1" dirty="0">
              <a:solidFill>
                <a:srgbClr val="EF8000"/>
              </a:solidFill>
              <a:latin typeface="Effra" panose="02000506080000020004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795698" y="6444006"/>
            <a:ext cx="1783922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solidFill>
                  <a:srgbClr val="4FAD32"/>
                </a:solidFill>
                <a:latin typeface="Effra" panose="02000506080000020004" pitchFamily="2" charset="0"/>
              </a:rPr>
              <a:t>Brilliant place to work</a:t>
            </a:r>
            <a:endParaRPr lang="en-GB" sz="1300" b="1" dirty="0">
              <a:solidFill>
                <a:srgbClr val="4FAD32"/>
              </a:solidFill>
              <a:latin typeface="Effra" panose="02000506080000020004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5226" y="6444006"/>
            <a:ext cx="208701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dirty="0" smtClean="0">
                <a:solidFill>
                  <a:srgbClr val="E84490"/>
                </a:solidFill>
                <a:latin typeface="Effra" panose="02000506080000020004" pitchFamily="2" charset="0"/>
              </a:rPr>
              <a:t>Outstanding patient care</a:t>
            </a:r>
            <a:endParaRPr lang="en-GB" sz="1300" b="1" dirty="0">
              <a:solidFill>
                <a:srgbClr val="E84490"/>
              </a:solidFill>
              <a:latin typeface="Effra" panose="02000506080000020004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292787" y="6383438"/>
            <a:ext cx="1736203" cy="4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G:\links\Ruth Brown\Foundation Trust Office\Communication\SCH Communication\Branding\Caring Together\We Care values brand\We Care 4 icons Layup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724" y="6428873"/>
            <a:ext cx="1617433" cy="3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95226" y="4846638"/>
            <a:ext cx="10144210" cy="130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latin typeface="Gill Sans MT" panose="020B05020201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Body text here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1104900" y="3581400"/>
            <a:ext cx="10248900" cy="1214438"/>
          </a:xfrm>
          <a:prstGeom prst="rect">
            <a:avLst/>
          </a:prstGeom>
          <a:solidFill>
            <a:srgbClr val="E84490"/>
          </a:solidFill>
          <a:ln>
            <a:noFill/>
          </a:ln>
        </p:spPr>
        <p:txBody>
          <a:bodyPr lIns="180000" tIns="180000" rIns="108000" bIns="108000"/>
          <a:lstStyle>
            <a:lvl1pPr marL="0" indent="0">
              <a:buNone/>
              <a:defRPr sz="2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>
                <a:latin typeface="Gill Sans MT" panose="020B0502020104020203" pitchFamily="34" charset="0"/>
              </a:defRPr>
            </a:lvl2pPr>
            <a:lvl3pPr marL="914400" indent="0">
              <a:buNone/>
              <a:defRPr>
                <a:latin typeface="Gill Sans MT" panose="020B0502020104020203" pitchFamily="34" charset="0"/>
              </a:defRPr>
            </a:lvl3pPr>
            <a:lvl4pPr marL="1371600" indent="0">
              <a:buNone/>
              <a:defRPr>
                <a:latin typeface="Gill Sans MT" panose="020B0502020104020203" pitchFamily="34" charset="0"/>
              </a:defRPr>
            </a:lvl4pPr>
            <a:lvl5pPr marL="1828800" indent="0">
              <a:buNone/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Highlight box here</a:t>
            </a:r>
          </a:p>
        </p:txBody>
      </p:sp>
    </p:spTree>
    <p:extLst>
      <p:ext uri="{BB962C8B-B14F-4D97-AF65-F5344CB8AC3E}">
        <p14:creationId xmlns:p14="http://schemas.microsoft.com/office/powerpoint/2010/main" val="139568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25779" y="4352170"/>
            <a:ext cx="11120122" cy="1388230"/>
          </a:xfrm>
          <a:prstGeom prst="rect">
            <a:avLst/>
          </a:prstGeom>
          <a:solidFill>
            <a:srgbClr val="E84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744221" y="4362330"/>
            <a:ext cx="1063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Pink highlight box</a:t>
            </a:r>
            <a:endParaRPr lang="en-GB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35939" y="1614529"/>
            <a:ext cx="11120122" cy="694115"/>
          </a:xfrm>
          <a:prstGeom prst="rect">
            <a:avLst/>
          </a:prstGeom>
          <a:solidFill>
            <a:srgbClr val="23B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640080" y="1730753"/>
            <a:ext cx="2769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Blue highlight box</a:t>
            </a:r>
            <a:endParaRPr lang="en-GB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25779" y="2433830"/>
            <a:ext cx="11120122" cy="694115"/>
          </a:xfrm>
          <a:prstGeom prst="rect">
            <a:avLst/>
          </a:prstGeom>
          <a:solidFill>
            <a:srgbClr val="4FA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40080" y="2519277"/>
            <a:ext cx="3062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Green highlight box</a:t>
            </a:r>
            <a:endParaRPr lang="en-GB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25779" y="3286117"/>
            <a:ext cx="11120122" cy="694115"/>
          </a:xfrm>
          <a:prstGeom prst="rect">
            <a:avLst/>
          </a:prstGeom>
          <a:solidFill>
            <a:srgbClr val="E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29920" y="3402341"/>
            <a:ext cx="3234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Orange highlight box</a:t>
            </a:r>
            <a:endParaRPr lang="en-GB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Gill Sans MT" panose="020B0502020104020203" pitchFamily="34" charset="0"/>
              </a:defRPr>
            </a:lvl1pPr>
          </a:lstStyle>
          <a:p>
            <a:fld id="{63A7FF03-C8FD-144E-A925-8AB1298F3D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6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1328468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3B0DE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62974"/>
            <a:ext cx="6172200" cy="449807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F8000"/>
              </a:buClr>
              <a:buFont typeface="Wingdings" panose="05000000000000000000" pitchFamily="2" charset="2"/>
              <a:buChar char="§"/>
              <a:defRPr sz="3200">
                <a:latin typeface="Gill Sans MT" panose="020B0502020104020203" pitchFamily="34" charset="0"/>
              </a:defRPr>
            </a:lvl1pPr>
            <a:lvl2pPr marL="685800" indent="-228600">
              <a:buClr>
                <a:srgbClr val="EF8000"/>
              </a:buClr>
              <a:buFont typeface="Wingdings" panose="05000000000000000000" pitchFamily="2" charset="2"/>
              <a:buChar char="§"/>
              <a:defRPr sz="2800">
                <a:latin typeface="Gill Sans MT" panose="020B0502020104020203" pitchFamily="34" charset="0"/>
              </a:defRPr>
            </a:lvl2pPr>
            <a:lvl3pPr marL="1143000" indent="-228600">
              <a:buClr>
                <a:srgbClr val="EF8000"/>
              </a:buClr>
              <a:buFont typeface="Wingdings" panose="05000000000000000000" pitchFamily="2" charset="2"/>
              <a:buChar char="§"/>
              <a:defRPr sz="2400">
                <a:latin typeface="Gill Sans MT" panose="020B0502020104020203" pitchFamily="34" charset="0"/>
              </a:defRPr>
            </a:lvl3pPr>
            <a:lvl4pPr marL="1600200" indent="-228600">
              <a:buClr>
                <a:srgbClr val="EF8000"/>
              </a:buClr>
              <a:buFont typeface="Wingdings" panose="05000000000000000000" pitchFamily="2" charset="2"/>
              <a:buChar char="§"/>
              <a:defRPr sz="2000">
                <a:latin typeface="Gill Sans MT" panose="020B0502020104020203" pitchFamily="34" charset="0"/>
              </a:defRPr>
            </a:lvl4pPr>
            <a:lvl5pPr marL="2057400" indent="-228600">
              <a:buClr>
                <a:srgbClr val="EF8000"/>
              </a:buClr>
              <a:buFont typeface="Wingdings" panose="05000000000000000000" pitchFamily="2" charset="2"/>
              <a:buChar char="§"/>
              <a:defRPr sz="2000">
                <a:latin typeface="Gill Sans MT" panose="020B05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91442"/>
            <a:ext cx="3932237" cy="317754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EF8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  <a:lvl2pPr marL="742950" indent="-285750">
              <a:buClr>
                <a:srgbClr val="EF8000"/>
              </a:buClr>
              <a:buFont typeface="Wingdings" panose="05000000000000000000" pitchFamily="2" charset="2"/>
              <a:buChar char="§"/>
              <a:defRPr sz="1400"/>
            </a:lvl2pPr>
            <a:lvl3pPr marL="1085850" indent="-171450">
              <a:buClr>
                <a:srgbClr val="EF8000"/>
              </a:buClr>
              <a:buFont typeface="Wingdings" panose="05000000000000000000" pitchFamily="2" charset="2"/>
              <a:buChar char="§"/>
              <a:defRPr sz="1200"/>
            </a:lvl3pPr>
            <a:lvl4pPr marL="1543050" indent="-171450">
              <a:buClr>
                <a:srgbClr val="EF8000"/>
              </a:buClr>
              <a:buFont typeface="Wingdings" panose="05000000000000000000" pitchFamily="2" charset="2"/>
              <a:buChar char="§"/>
              <a:defRPr sz="1000"/>
            </a:lvl4pPr>
            <a:lvl5pPr marL="2000250" indent="-171450">
              <a:buClr>
                <a:srgbClr val="EF8000"/>
              </a:buClr>
              <a:buFont typeface="Wingdings" panose="05000000000000000000" pitchFamily="2" charset="2"/>
              <a:buChar char="§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Bullet points</a:t>
            </a:r>
          </a:p>
          <a:p>
            <a:pPr lvl="0"/>
            <a:r>
              <a:rPr lang="en-US" dirty="0" smtClean="0"/>
              <a:t>Point 2</a:t>
            </a:r>
          </a:p>
          <a:p>
            <a:pPr lvl="1"/>
            <a:r>
              <a:rPr lang="en-US" dirty="0" smtClean="0"/>
              <a:t>Point 2b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Gill Sans MT" panose="020B0502020104020203" pitchFamily="34" charset="0"/>
              </a:defRPr>
            </a:lvl1pPr>
          </a:lstStyle>
          <a:p>
            <a:fld id="{63A7FF03-C8FD-144E-A925-8AB1298F3D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75882"/>
            <a:ext cx="3932237" cy="566986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9AACC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02589"/>
            <a:ext cx="6172200" cy="455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ill Sans MT" panose="020B05020201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42868"/>
            <a:ext cx="3932237" cy="1167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ill Sans MT" panose="020B0502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67B95-EBF3-B34F-96A0-B51DBC20B4F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7FF03-C8FD-144E-A925-8AB1298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35A87A-08C3-4794-AEF3-67DDDC8D8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677" y="2341431"/>
            <a:ext cx="2372360" cy="2372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C447F0-D442-41D6-89B8-8E10DCE0F8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545" y="2329582"/>
            <a:ext cx="2372360" cy="2372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1326DD-C364-480E-9E83-527C4EACF6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798" y="2309735"/>
            <a:ext cx="2372360" cy="2372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9E1EE9-FD90-435E-8A80-1E09FFA190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0" y="2320540"/>
            <a:ext cx="2372360" cy="2372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98007E-451F-4005-A4C8-5414266445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930" y="2316074"/>
            <a:ext cx="2372360" cy="23858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5226" y="1122363"/>
            <a:ext cx="10072774" cy="1033696"/>
          </a:xfrm>
          <a:prstGeom prst="rect">
            <a:avLst/>
          </a:prstGeom>
        </p:spPr>
        <p:txBody>
          <a:bodyPr/>
          <a:lstStyle>
            <a:lvl1pPr>
              <a:defRPr b="1">
                <a:latin typeface="Gill Sans MT" panose="020B0502020104020203" pitchFamily="34" charset="0"/>
              </a:defRPr>
            </a:lvl1pPr>
          </a:lstStyle>
          <a:p>
            <a:r>
              <a:rPr lang="en-GB" sz="4800" dirty="0" smtClean="0">
                <a:solidFill>
                  <a:srgbClr val="29AACC"/>
                </a:solidFill>
              </a:rPr>
              <a:t>Ending slide</a:t>
            </a:r>
            <a:endParaRPr lang="en-GB" sz="4800" dirty="0">
              <a:solidFill>
                <a:srgbClr val="29AACC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7146" y="5136536"/>
            <a:ext cx="10072774" cy="73574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 marL="342900" indent="-342900">
              <a:buClr>
                <a:srgbClr val="E84490"/>
              </a:buClr>
              <a:buFont typeface="Wingdings" panose="05000000000000000000" pitchFamily="2" charset="2"/>
              <a:buChar char="§"/>
            </a:pPr>
            <a:r>
              <a:rPr lang="en-US" sz="200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90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2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71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67B95-EBF3-B34F-96A0-B51DBC20B4F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7FF03-C8FD-144E-A925-8AB1298F3D3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2" descr="C:\Users\mstgcc\Downloads\SCH logo with Whitespac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4" y="17111"/>
            <a:ext cx="2905125" cy="8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3074" y="6444006"/>
            <a:ext cx="3286731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tlCol="0">
            <a:spAutoFit/>
          </a:bodyPr>
          <a:lstStyle/>
          <a:p>
            <a:r>
              <a:rPr lang="en-GB" sz="1300" b="1" dirty="0" smtClean="0">
                <a:solidFill>
                  <a:srgbClr val="EF8000"/>
                </a:solidFill>
                <a:latin typeface="Gill Sans MT" panose="020B0502020104020203" pitchFamily="34" charset="0"/>
              </a:rPr>
              <a:t>Leader in children’s health</a:t>
            </a:r>
            <a:endParaRPr lang="en-GB" sz="1300" b="1" dirty="0">
              <a:solidFill>
                <a:srgbClr val="EF8000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5698" y="6444006"/>
            <a:ext cx="177630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36000" rIns="0" rtlCol="0">
            <a:spAutoFit/>
          </a:bodyPr>
          <a:lstStyle/>
          <a:p>
            <a:r>
              <a:rPr lang="en-GB" sz="1300" b="1" dirty="0" smtClean="0">
                <a:solidFill>
                  <a:srgbClr val="4FAD32"/>
                </a:solidFill>
                <a:latin typeface="Gill Sans MT" panose="020B0502020104020203" pitchFamily="34" charset="0"/>
              </a:rPr>
              <a:t>Brilliant place to work</a:t>
            </a:r>
            <a:endParaRPr lang="en-GB" sz="1300" b="1" dirty="0">
              <a:solidFill>
                <a:srgbClr val="4FAD32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118" y="6444006"/>
            <a:ext cx="1931349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GB" sz="1300" b="1" dirty="0" smtClean="0">
                <a:solidFill>
                  <a:srgbClr val="E84490"/>
                </a:solidFill>
                <a:latin typeface="Gill Sans MT" panose="020B0502020104020203" pitchFamily="34" charset="0"/>
              </a:rPr>
              <a:t>Outstanding patient care</a:t>
            </a:r>
            <a:endParaRPr lang="en-GB" sz="1300" b="1" dirty="0">
              <a:solidFill>
                <a:srgbClr val="E8449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92787" y="6383438"/>
            <a:ext cx="1736203" cy="41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G:\links\Ruth Brown\Foundation Trust Office\Communication\SCH Communication\Branding\Caring Together\We Care values brand\We Care 4 icons Layu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724" y="6428873"/>
            <a:ext cx="1617433" cy="3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:\links\Ruth Brown\Foundation Trust Office\Communication\SCH Communication\Branding\Caring Together\Caring-Together-logo-no-stra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2" y="179294"/>
            <a:ext cx="1479176" cy="6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51012" y="179294"/>
            <a:ext cx="3191435" cy="123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" descr="G:\links\Ruth Brown\Foundation Trust Office\Communication\SCH Communication\Branding\Caring Together\Caring-Together-logo-no-stra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179294"/>
            <a:ext cx="1479176" cy="6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5408762"/>
            <a:ext cx="12192000" cy="102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4" descr="G:\links\Ruth Brown\Foundation Trust Office\Communication\SCH Communication\Branding\Caring Together\Caring-Together-Colour-strip-orange-gree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218927"/>
            <a:ext cx="12192002" cy="1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G:\links\Ruth Brown\Foundation Trust Office\Communication\SCH Communication\Branding\Caring Together\Caring-Together-Colour-strip-blue-pink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993566"/>
            <a:ext cx="12192000" cy="1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5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5" r:id="rId4"/>
    <p:sldLayoutId id="2147483656" r:id="rId5"/>
    <p:sldLayoutId id="2147483657" r:id="rId6"/>
    <p:sldLayoutId id="2147483652" r:id="rId7"/>
    <p:sldLayoutId id="2147483653" r:id="rId8"/>
    <p:sldLayoutId id="214748365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29AACC"/>
                </a:solidFill>
                <a:latin typeface="Gill Sans MT" panose="020B0502020104020203" pitchFamily="34" charset="0"/>
                <a:ea typeface="Gill Sans SemiBold" charset="0"/>
                <a:cs typeface="Gill Sans SemiBold" charset="0"/>
              </a:rPr>
              <a:t>Analysis of trimethylamine and trimethylamine N-oxide by headspace GC-MS</a:t>
            </a:r>
            <a:endParaRPr lang="en-US" sz="3200" b="1" dirty="0">
              <a:solidFill>
                <a:srgbClr val="29AACC"/>
              </a:solidFill>
              <a:latin typeface="Gill Sans MT" panose="020B0502020104020203" pitchFamily="34" charset="0"/>
              <a:ea typeface="Gill Sans SemiBold" charset="0"/>
              <a:cs typeface="Gill Sans SemiBold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6" y="116510"/>
            <a:ext cx="2989020" cy="13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57" y="360348"/>
            <a:ext cx="815669" cy="18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stgcc\Downloads\SCH logo with Whitesp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4" y="17111"/>
            <a:ext cx="2905125" cy="8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Analysis - 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Electron impact ionisation produces spectrum with characteristic [M-H]</a:t>
            </a:r>
            <a:r>
              <a:rPr lang="en-GB" baseline="30000" dirty="0" smtClean="0"/>
              <a:t>+</a:t>
            </a:r>
            <a:r>
              <a:rPr lang="en-GB" dirty="0" smtClean="0"/>
              <a:t> fragment</a:t>
            </a:r>
          </a:p>
          <a:p>
            <a:r>
              <a:rPr lang="en-GB" dirty="0" smtClean="0"/>
              <a:t>Analyse in SIM mode for best sensitivity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71" y="2485119"/>
            <a:ext cx="57435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08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Chromatography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Data collected over four minute period</a:t>
            </a:r>
          </a:p>
          <a:p>
            <a:r>
              <a:rPr lang="en-GB" dirty="0" smtClean="0"/>
              <a:t>TMA elutes at </a:t>
            </a:r>
            <a:r>
              <a:rPr lang="en-GB" dirty="0" err="1" smtClean="0"/>
              <a:t>approx</a:t>
            </a:r>
            <a:r>
              <a:rPr lang="en-GB" dirty="0" smtClean="0"/>
              <a:t> 1.3min</a:t>
            </a:r>
          </a:p>
          <a:p>
            <a:r>
              <a:rPr lang="en-GB" dirty="0" err="1" smtClean="0"/>
              <a:t>Coelution</a:t>
            </a:r>
            <a:r>
              <a:rPr lang="en-GB" dirty="0" smtClean="0"/>
              <a:t> with air peak</a:t>
            </a:r>
          </a:p>
          <a:p>
            <a:r>
              <a:rPr lang="en-GB" dirty="0" smtClean="0"/>
              <a:t>Low concentrations require careful adjustment of integration parameters</a:t>
            </a:r>
          </a:p>
          <a:p>
            <a:r>
              <a:rPr lang="en-GB" dirty="0" smtClean="0"/>
              <a:t>Potential interference from air peak and from acetone (m/z 58)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19" y="1508051"/>
            <a:ext cx="5953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06" y="3531006"/>
            <a:ext cx="34194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69" y="3531006"/>
            <a:ext cx="34194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0928" y="382385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TMA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199132" y="384464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Air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219512" y="4391529"/>
            <a:ext cx="79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Acetone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3055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Quantitation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Deuterated internal standard (D9-TMA)</a:t>
            </a:r>
          </a:p>
          <a:p>
            <a:r>
              <a:rPr lang="en-GB" dirty="0" smtClean="0"/>
              <a:t>Quantitation by area ratio of TMA to D9-TMA</a:t>
            </a:r>
          </a:p>
          <a:p>
            <a:r>
              <a:rPr lang="en-GB" dirty="0" smtClean="0"/>
              <a:t>Nine point calibration curve</a:t>
            </a:r>
          </a:p>
          <a:p>
            <a:r>
              <a:rPr lang="en-GB" dirty="0" smtClean="0"/>
              <a:t>LOQ 2.5µmol/L</a:t>
            </a:r>
          </a:p>
          <a:p>
            <a:r>
              <a:rPr lang="en-GB" dirty="0" smtClean="0"/>
              <a:t>Linearity 1000µmol/L (TMANO 10,000)</a:t>
            </a:r>
          </a:p>
          <a:p>
            <a:r>
              <a:rPr lang="en-GB" dirty="0" smtClean="0"/>
              <a:t>High concentrations repeated on dilution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98" y="1309687"/>
            <a:ext cx="59531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47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 numCol="2"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Total and free TMA</a:t>
            </a:r>
          </a:p>
          <a:p>
            <a:r>
              <a:rPr lang="en-GB" dirty="0" smtClean="0"/>
              <a:t>Reported as ratio to creatinine</a:t>
            </a:r>
          </a:p>
          <a:p>
            <a:r>
              <a:rPr lang="en-GB" dirty="0" smtClean="0"/>
              <a:t>Subtract free from total TMA to give TMANO</a:t>
            </a:r>
          </a:p>
          <a:p>
            <a:r>
              <a:rPr lang="en-GB" dirty="0" smtClean="0"/>
              <a:t>Ratio of TMANO to total TMA gives % N-oxidation</a:t>
            </a:r>
          </a:p>
          <a:p>
            <a:pPr lvl="1"/>
            <a:r>
              <a:rPr lang="en-GB" dirty="0" smtClean="0"/>
              <a:t>Marker of enzyme activity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38346" y="1379157"/>
            <a:ext cx="3932237" cy="540254"/>
          </a:xfrm>
          <a:prstGeom prst="rect">
            <a:avLst/>
          </a:prstGeom>
        </p:spPr>
        <p:txBody>
          <a:bodyPr numCol="1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3B0DE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Reference ranges</a:t>
            </a:r>
            <a:endParaRPr lang="en-GB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38345" y="1903228"/>
            <a:ext cx="3932237" cy="396576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0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00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0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000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000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From literature</a:t>
            </a:r>
          </a:p>
          <a:p>
            <a:r>
              <a:rPr lang="en-US" dirty="0" err="1"/>
              <a:t>Maschke</a:t>
            </a:r>
            <a:r>
              <a:rPr lang="en-US" dirty="0"/>
              <a:t> et al, </a:t>
            </a:r>
            <a:r>
              <a:rPr lang="en-US" dirty="0" err="1"/>
              <a:t>Clinica</a:t>
            </a:r>
            <a:r>
              <a:rPr lang="en-US" dirty="0"/>
              <a:t> </a:t>
            </a:r>
            <a:r>
              <a:rPr lang="en-US" dirty="0" err="1"/>
              <a:t>Chimica</a:t>
            </a:r>
            <a:r>
              <a:rPr lang="en-US" dirty="0"/>
              <a:t> </a:t>
            </a:r>
            <a:r>
              <a:rPr lang="en-US" dirty="0" err="1"/>
              <a:t>Acta</a:t>
            </a:r>
            <a:r>
              <a:rPr lang="en-US" dirty="0"/>
              <a:t> 263 (1997) 139-146</a:t>
            </a:r>
            <a:endParaRPr lang="en-GB" dirty="0" smtClean="0"/>
          </a:p>
          <a:p>
            <a:r>
              <a:rPr lang="en-GB" dirty="0" smtClean="0"/>
              <a:t>TMA &lt;7.7 µmol/mmol creat</a:t>
            </a:r>
          </a:p>
          <a:p>
            <a:r>
              <a:rPr lang="en-GB" dirty="0" smtClean="0"/>
              <a:t>% N-oxidation &gt;94%</a:t>
            </a:r>
          </a:p>
          <a:p>
            <a:r>
              <a:rPr lang="en-GB" dirty="0" smtClean="0"/>
              <a:t>Requires careful interpretation</a:t>
            </a:r>
          </a:p>
          <a:p>
            <a:r>
              <a:rPr lang="en-GB" dirty="0" smtClean="0"/>
              <a:t>Total TMA &gt;14 µmol/mmol crt</a:t>
            </a:r>
          </a:p>
          <a:p>
            <a:r>
              <a:rPr lang="en-GB" dirty="0" smtClean="0"/>
              <a:t>Low total TMA can indicate insufficient dietary intake of TMA precursors to allow correct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02299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Interpretation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4800991" cy="3965760"/>
          </a:xfrm>
        </p:spPr>
        <p:txBody>
          <a:bodyPr/>
          <a:lstStyle/>
          <a:p>
            <a:r>
              <a:rPr lang="en-GB" dirty="0" smtClean="0"/>
              <a:t>Quantitative results</a:t>
            </a:r>
          </a:p>
          <a:p>
            <a:pPr lvl="1"/>
            <a:r>
              <a:rPr lang="en-GB" dirty="0" smtClean="0"/>
              <a:t>TMA, TMANO, % N-oxidation</a:t>
            </a:r>
          </a:p>
          <a:p>
            <a:r>
              <a:rPr lang="en-GB" dirty="0" smtClean="0"/>
              <a:t>Interpretative comments for non-specialist clinician</a:t>
            </a:r>
          </a:p>
          <a:p>
            <a:r>
              <a:rPr lang="en-GB" dirty="0" smtClean="0"/>
              <a:t>Increased TMA with reduced oxidation suggests TMAU1 / FMO3 deficiency</a:t>
            </a:r>
          </a:p>
          <a:p>
            <a:r>
              <a:rPr lang="en-GB" dirty="0" smtClean="0"/>
              <a:t>Increased TMAU with normal oxidation suggests TMAU2</a:t>
            </a:r>
          </a:p>
          <a:p>
            <a:r>
              <a:rPr lang="en-GB" dirty="0" smtClean="0"/>
              <a:t>Low total TMA suggests patient on treatment or requires choline loading</a:t>
            </a:r>
          </a:p>
          <a:p>
            <a:r>
              <a:rPr lang="en-GB" dirty="0" smtClean="0"/>
              <a:t>Borderline result requires repeat with choline load</a:t>
            </a:r>
          </a:p>
          <a:p>
            <a:r>
              <a:rPr lang="en-GB" dirty="0" smtClean="0"/>
              <a:t>Repeat samples for confirmation</a:t>
            </a:r>
          </a:p>
          <a:p>
            <a:pPr lvl="1"/>
            <a:r>
              <a:rPr lang="en-GB" dirty="0" smtClean="0"/>
              <a:t>Exclude UTI</a:t>
            </a:r>
          </a:p>
          <a:p>
            <a:r>
              <a:rPr lang="en-GB" dirty="0" smtClean="0"/>
              <a:t>Transient / intermittent forms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39" y="1362977"/>
            <a:ext cx="6433361" cy="43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3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err="1" smtClean="0"/>
              <a:t>Followup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4800991" cy="3965760"/>
          </a:xfrm>
        </p:spPr>
        <p:txBody>
          <a:bodyPr/>
          <a:lstStyle/>
          <a:p>
            <a:r>
              <a:rPr lang="en-GB" dirty="0" smtClean="0"/>
              <a:t>Metabolic clinician</a:t>
            </a:r>
          </a:p>
          <a:p>
            <a:r>
              <a:rPr lang="en-GB" dirty="0" smtClean="0"/>
              <a:t>Molecular genetics</a:t>
            </a:r>
          </a:p>
          <a:p>
            <a:pPr lvl="1"/>
            <a:r>
              <a:rPr lang="en-GB" dirty="0" smtClean="0"/>
              <a:t>Known variants</a:t>
            </a:r>
          </a:p>
          <a:p>
            <a:r>
              <a:rPr lang="en-GB" dirty="0" smtClean="0"/>
              <a:t>Dietician</a:t>
            </a:r>
          </a:p>
          <a:p>
            <a:r>
              <a:rPr lang="en-GB" dirty="0" smtClean="0"/>
              <a:t>Therapy</a:t>
            </a:r>
          </a:p>
          <a:p>
            <a:pPr lvl="1"/>
            <a:r>
              <a:rPr lang="en-GB" dirty="0" smtClean="0"/>
              <a:t>Dietary</a:t>
            </a:r>
          </a:p>
          <a:p>
            <a:pPr lvl="1"/>
            <a:r>
              <a:rPr lang="en-GB" dirty="0" smtClean="0"/>
              <a:t>Antibiotics</a:t>
            </a:r>
          </a:p>
          <a:p>
            <a:pPr lvl="1"/>
            <a:r>
              <a:rPr lang="en-GB" dirty="0" smtClean="0"/>
              <a:t>Riboflavin</a:t>
            </a:r>
          </a:p>
          <a:p>
            <a:pPr lvl="1"/>
            <a:r>
              <a:rPr lang="en-GB" dirty="0" smtClean="0"/>
              <a:t>Low pH soaps</a:t>
            </a:r>
          </a:p>
          <a:p>
            <a:pPr lvl="1"/>
            <a:r>
              <a:rPr lang="en-GB" dirty="0" smtClean="0"/>
              <a:t>Deodorants</a:t>
            </a:r>
          </a:p>
          <a:p>
            <a:r>
              <a:rPr lang="en-GB" dirty="0" smtClean="0"/>
              <a:t>Monitoring</a:t>
            </a:r>
          </a:p>
          <a:p>
            <a:r>
              <a:rPr lang="en-GB" dirty="0" smtClean="0"/>
              <a:t>Support groups</a:t>
            </a:r>
          </a:p>
        </p:txBody>
      </p:sp>
    </p:spTree>
    <p:extLst>
      <p:ext uri="{BB962C8B-B14F-4D97-AF65-F5344CB8AC3E}">
        <p14:creationId xmlns:p14="http://schemas.microsoft.com/office/powerpoint/2010/main" val="263727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Quality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No commercial QC available</a:t>
            </a:r>
          </a:p>
          <a:p>
            <a:r>
              <a:rPr lang="en-GB" dirty="0" smtClean="0"/>
              <a:t>Spiked urine at two levels</a:t>
            </a:r>
          </a:p>
          <a:p>
            <a:r>
              <a:rPr lang="en-GB" dirty="0" smtClean="0"/>
              <a:t>No EQA scheme</a:t>
            </a:r>
          </a:p>
          <a:p>
            <a:r>
              <a:rPr lang="en-GB" dirty="0" smtClean="0"/>
              <a:t>Sample exchange program</a:t>
            </a:r>
          </a:p>
          <a:p>
            <a:r>
              <a:rPr lang="en-GB" dirty="0" smtClean="0"/>
              <a:t>Five laboratories worldwide</a:t>
            </a:r>
          </a:p>
          <a:p>
            <a:r>
              <a:rPr lang="en-GB" dirty="0" smtClean="0"/>
              <a:t>Different methods</a:t>
            </a:r>
          </a:p>
          <a:p>
            <a:r>
              <a:rPr lang="en-GB" dirty="0" smtClean="0"/>
              <a:t>Qualitative / diagnostic</a:t>
            </a:r>
          </a:p>
        </p:txBody>
      </p:sp>
    </p:spTree>
    <p:extLst>
      <p:ext uri="{BB962C8B-B14F-4D97-AF65-F5344CB8AC3E}">
        <p14:creationId xmlns:p14="http://schemas.microsoft.com/office/powerpoint/2010/main" val="283894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Headspace sampling enables analysis of volatile compounds contained within an aqueous matrix</a:t>
            </a:r>
          </a:p>
          <a:p>
            <a:r>
              <a:rPr lang="en-GB" dirty="0" smtClean="0"/>
              <a:t>Sampling may be direct from the headspace vapour or pre-concentrated by methods such as SPME, purge and trap</a:t>
            </a:r>
          </a:p>
          <a:p>
            <a:r>
              <a:rPr lang="en-GB" dirty="0" smtClean="0"/>
              <a:t>Maximum recovery requires careful manipulation of incubation parameters</a:t>
            </a:r>
          </a:p>
          <a:p>
            <a:r>
              <a:rPr lang="en-GB" dirty="0" smtClean="0"/>
              <a:t>Analysis of volatile compounds requires specific column and analyser settings</a:t>
            </a:r>
          </a:p>
          <a:p>
            <a:r>
              <a:rPr lang="en-GB" dirty="0" smtClean="0"/>
              <a:t>Esoteric tests require consideration of quality issues</a:t>
            </a:r>
          </a:p>
          <a:p>
            <a:r>
              <a:rPr lang="en-GB" dirty="0" smtClean="0"/>
              <a:t>International networks are of importance in the study of rare diseases</a:t>
            </a:r>
          </a:p>
        </p:txBody>
      </p:sp>
    </p:spTree>
    <p:extLst>
      <p:ext uri="{BB962C8B-B14F-4D97-AF65-F5344CB8AC3E}">
        <p14:creationId xmlns:p14="http://schemas.microsoft.com/office/powerpoint/2010/main" val="101612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>
              <a:solidFill>
                <a:srgbClr val="23B0D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E84490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3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err="1" smtClean="0"/>
              <a:t>Trimethylaminuria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50" y="1215315"/>
            <a:ext cx="6172200" cy="17683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Fish odour syndrome</a:t>
            </a:r>
          </a:p>
          <a:p>
            <a:r>
              <a:rPr lang="en-GB" dirty="0"/>
              <a:t>I</a:t>
            </a:r>
            <a:r>
              <a:rPr lang="en-GB" dirty="0" smtClean="0"/>
              <a:t>nability to metabolise odorous compound trimethylamine (TMA)</a:t>
            </a:r>
          </a:p>
          <a:p>
            <a:r>
              <a:rPr lang="en-GB" dirty="0" smtClean="0"/>
              <a:t>TMA has characteristic odour of rotten fish</a:t>
            </a:r>
          </a:p>
          <a:p>
            <a:r>
              <a:rPr lang="en-GB" dirty="0" smtClean="0"/>
              <a:t>Excretion in body fluids, especially sweat, leads to body odour</a:t>
            </a:r>
          </a:p>
          <a:p>
            <a:r>
              <a:rPr lang="en-GB" dirty="0" smtClean="0"/>
              <a:t>Social isolation, depression, suicidal ideation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2" y="4874796"/>
            <a:ext cx="6123432" cy="1185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65" y="3124264"/>
            <a:ext cx="4207764" cy="27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FMO3 pathway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TMA is formed by the action of gut bacteria on dietary precursors</a:t>
            </a:r>
          </a:p>
          <a:p>
            <a:r>
              <a:rPr lang="en-GB" dirty="0" smtClean="0"/>
              <a:t>TMA is metabolised in the liver by the action of </a:t>
            </a:r>
            <a:r>
              <a:rPr lang="en-GB" dirty="0" err="1" smtClean="0"/>
              <a:t>flavin</a:t>
            </a:r>
            <a:r>
              <a:rPr lang="en-GB" dirty="0" smtClean="0"/>
              <a:t>-containing mono-oxygenase 3 (FMO3)</a:t>
            </a:r>
          </a:p>
          <a:p>
            <a:r>
              <a:rPr lang="en-GB" dirty="0" smtClean="0"/>
              <a:t>Non </a:t>
            </a:r>
            <a:r>
              <a:rPr lang="en-GB" dirty="0" err="1" smtClean="0"/>
              <a:t>odourous</a:t>
            </a:r>
            <a:r>
              <a:rPr lang="en-GB" dirty="0" smtClean="0"/>
              <a:t> metabolite trimethylamine-N-oxide (TMANO) is excreted in the urine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3188" y="1362974"/>
            <a:ext cx="6172200" cy="4506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16655" y="1544528"/>
            <a:ext cx="190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Dietary precursors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>
            <a:off x="8119010" y="1988288"/>
            <a:ext cx="300555" cy="6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955739" y="277509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TMA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8119010" y="3307636"/>
            <a:ext cx="300555" cy="6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05056" y="407581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TMANO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8123492" y="4629813"/>
            <a:ext cx="300555" cy="6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742442" y="5342195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Excretion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77546" y="2111966"/>
            <a:ext cx="1214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Gut bacteria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110635" y="3446704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FMO3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137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FMO3 pathway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TMA is formed by the action of gut bacteria on dietary precursors</a:t>
            </a:r>
          </a:p>
          <a:p>
            <a:r>
              <a:rPr lang="en-GB" dirty="0" smtClean="0"/>
              <a:t>TMA is metabolised in the liver by the action of </a:t>
            </a:r>
            <a:r>
              <a:rPr lang="en-GB" dirty="0" err="1" smtClean="0"/>
              <a:t>flavin</a:t>
            </a:r>
            <a:r>
              <a:rPr lang="en-GB" dirty="0" smtClean="0"/>
              <a:t>-containing mono-oxygenase 3 (FMO3)</a:t>
            </a:r>
          </a:p>
          <a:p>
            <a:r>
              <a:rPr lang="en-GB" dirty="0" smtClean="0"/>
              <a:t>Non </a:t>
            </a:r>
            <a:r>
              <a:rPr lang="en-GB" dirty="0" err="1" smtClean="0"/>
              <a:t>odourous</a:t>
            </a:r>
            <a:r>
              <a:rPr lang="en-GB" dirty="0" smtClean="0"/>
              <a:t> metabolite trimethylamine-N-oxide (TMANO) is excreted in the urine</a:t>
            </a:r>
          </a:p>
          <a:p>
            <a:r>
              <a:rPr lang="en-GB" dirty="0" smtClean="0"/>
              <a:t>Variants in FMO3 gene lead to primary </a:t>
            </a:r>
            <a:r>
              <a:rPr lang="en-GB" dirty="0" err="1" smtClean="0"/>
              <a:t>trimethylaminuria</a:t>
            </a:r>
            <a:r>
              <a:rPr lang="en-GB" dirty="0" smtClean="0"/>
              <a:t> (TMAU1)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3188" y="1362974"/>
            <a:ext cx="6172200" cy="4506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16655" y="1544528"/>
            <a:ext cx="190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Dietary precursors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>
            <a:off x="8119010" y="1988288"/>
            <a:ext cx="300555" cy="6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873182" y="277509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TMA</a:t>
            </a:r>
            <a:endParaRPr lang="en-GB" sz="2400" b="1" dirty="0"/>
          </a:p>
        </p:txBody>
      </p:sp>
      <p:sp>
        <p:nvSpPr>
          <p:cNvPr id="9" name="Down Arrow 8"/>
          <p:cNvSpPr/>
          <p:nvPr/>
        </p:nvSpPr>
        <p:spPr>
          <a:xfrm>
            <a:off x="8119010" y="3307636"/>
            <a:ext cx="300555" cy="6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05056" y="407581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TMANO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8123492" y="4629813"/>
            <a:ext cx="300555" cy="6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742442" y="5342195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Excretion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77546" y="2111966"/>
            <a:ext cx="1214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Gut bacteria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110635" y="3446704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FMO3</a:t>
            </a:r>
            <a:endParaRPr lang="en-GB" sz="1600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8954195" y="2651419"/>
            <a:ext cx="300555" cy="6166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9641422" y="2544264"/>
            <a:ext cx="110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Sweat</a:t>
            </a:r>
          </a:p>
          <a:p>
            <a:r>
              <a:rPr lang="en-GB" sz="1600" dirty="0" smtClean="0"/>
              <a:t>Breath</a:t>
            </a:r>
          </a:p>
          <a:p>
            <a:r>
              <a:rPr lang="en-GB" sz="1600" dirty="0" smtClean="0"/>
              <a:t>Body fluids</a:t>
            </a:r>
            <a:endParaRPr lang="en-GB" sz="1600" dirty="0"/>
          </a:p>
        </p:txBody>
      </p:sp>
      <p:sp>
        <p:nvSpPr>
          <p:cNvPr id="23" name="Multiply 22"/>
          <p:cNvSpPr/>
          <p:nvPr/>
        </p:nvSpPr>
        <p:spPr>
          <a:xfrm>
            <a:off x="7805056" y="315253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FMO3 pathway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TMA is formed by the action of gut bacteria on dietary precursors</a:t>
            </a:r>
          </a:p>
          <a:p>
            <a:r>
              <a:rPr lang="en-GB" dirty="0" smtClean="0"/>
              <a:t>TMA is metabolised in the liver by the action of </a:t>
            </a:r>
            <a:r>
              <a:rPr lang="en-GB" dirty="0" err="1" smtClean="0"/>
              <a:t>flavin</a:t>
            </a:r>
            <a:r>
              <a:rPr lang="en-GB" dirty="0" smtClean="0"/>
              <a:t>-containing mono-oxygenase 3 (FMO3)</a:t>
            </a:r>
          </a:p>
          <a:p>
            <a:r>
              <a:rPr lang="en-GB" dirty="0" smtClean="0"/>
              <a:t>Non </a:t>
            </a:r>
            <a:r>
              <a:rPr lang="en-GB" dirty="0" err="1" smtClean="0"/>
              <a:t>odourous</a:t>
            </a:r>
            <a:r>
              <a:rPr lang="en-GB" dirty="0" smtClean="0"/>
              <a:t> metabolite trimethylamine-N-oxide (TMANO) is excreted in the urine</a:t>
            </a:r>
          </a:p>
          <a:p>
            <a:r>
              <a:rPr lang="en-GB" dirty="0" smtClean="0"/>
              <a:t>Variants in FMO3 gene lead to primary </a:t>
            </a:r>
            <a:r>
              <a:rPr lang="en-GB" dirty="0" err="1" smtClean="0"/>
              <a:t>trimethylaminuria</a:t>
            </a:r>
            <a:r>
              <a:rPr lang="en-GB" dirty="0" smtClean="0"/>
              <a:t> (TMAU1)</a:t>
            </a:r>
          </a:p>
          <a:p>
            <a:r>
              <a:rPr lang="en-GB" dirty="0" smtClean="0"/>
              <a:t>Dietary overload / bacterial overgrowth leads to secondary </a:t>
            </a:r>
            <a:r>
              <a:rPr lang="en-GB" dirty="0" err="1" smtClean="0"/>
              <a:t>trimethylaminuria</a:t>
            </a:r>
            <a:r>
              <a:rPr lang="en-GB" dirty="0" smtClean="0"/>
              <a:t> (TMAU2)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183188" y="1362974"/>
            <a:ext cx="6172200" cy="4506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16655" y="1544528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Dietary</a:t>
            </a:r>
            <a:r>
              <a:rPr lang="en-GB" dirty="0" smtClean="0"/>
              <a:t> </a:t>
            </a:r>
            <a:r>
              <a:rPr lang="en-GB" b="1" dirty="0" smtClean="0"/>
              <a:t>precursors</a:t>
            </a:r>
            <a:endParaRPr lang="en-GB" b="1" dirty="0"/>
          </a:p>
        </p:txBody>
      </p:sp>
      <p:sp>
        <p:nvSpPr>
          <p:cNvPr id="7" name="Down Arrow 6"/>
          <p:cNvSpPr/>
          <p:nvPr/>
        </p:nvSpPr>
        <p:spPr>
          <a:xfrm>
            <a:off x="8119010" y="1988288"/>
            <a:ext cx="300555" cy="6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866152" y="277509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TMA</a:t>
            </a:r>
            <a:endParaRPr lang="en-GB" sz="2400" b="1" dirty="0"/>
          </a:p>
        </p:txBody>
      </p:sp>
      <p:sp>
        <p:nvSpPr>
          <p:cNvPr id="9" name="Down Arrow 8"/>
          <p:cNvSpPr/>
          <p:nvPr/>
        </p:nvSpPr>
        <p:spPr>
          <a:xfrm>
            <a:off x="8119010" y="3307636"/>
            <a:ext cx="300555" cy="6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660969" y="4066938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TMANO</a:t>
            </a:r>
            <a:endParaRPr lang="en-GB" sz="2400" b="1" dirty="0"/>
          </a:p>
        </p:txBody>
      </p:sp>
      <p:sp>
        <p:nvSpPr>
          <p:cNvPr id="11" name="Down Arrow 10"/>
          <p:cNvSpPr/>
          <p:nvPr/>
        </p:nvSpPr>
        <p:spPr>
          <a:xfrm>
            <a:off x="8123492" y="4629813"/>
            <a:ext cx="300555" cy="616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742442" y="5342195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Excretion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77546" y="2111966"/>
            <a:ext cx="1236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Gut</a:t>
            </a:r>
            <a:r>
              <a:rPr lang="en-GB" sz="1600" dirty="0" smtClean="0"/>
              <a:t> </a:t>
            </a:r>
            <a:r>
              <a:rPr lang="en-GB" sz="1600" b="1" dirty="0" smtClean="0"/>
              <a:t>bacteria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10635" y="3446704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FMO3</a:t>
            </a:r>
            <a:endParaRPr lang="en-GB" sz="1600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8954195" y="2651419"/>
            <a:ext cx="300555" cy="6166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9641422" y="2544264"/>
            <a:ext cx="110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Sweat</a:t>
            </a:r>
          </a:p>
          <a:p>
            <a:r>
              <a:rPr lang="en-GB" sz="1600" dirty="0" smtClean="0"/>
              <a:t>Breath</a:t>
            </a:r>
          </a:p>
          <a:p>
            <a:r>
              <a:rPr lang="en-GB" sz="1600" dirty="0" smtClean="0"/>
              <a:t>Body fluids</a:t>
            </a:r>
            <a:endParaRPr lang="en-GB" sz="1600" dirty="0"/>
          </a:p>
        </p:txBody>
      </p:sp>
      <p:sp>
        <p:nvSpPr>
          <p:cNvPr id="23" name="Multiply 22"/>
          <p:cNvSpPr/>
          <p:nvPr/>
        </p:nvSpPr>
        <p:spPr>
          <a:xfrm>
            <a:off x="7805056" y="3152538"/>
            <a:ext cx="914400" cy="914400"/>
          </a:xfrm>
          <a:prstGeom prst="mathMultiply">
            <a:avLst/>
          </a:prstGeom>
          <a:gradFill>
            <a:gsLst>
              <a:gs pos="100000">
                <a:srgbClr val="FF0000">
                  <a:alpha val="50000"/>
                </a:srgb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TMA and TMANO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Analysis in urine can be used to aid diagnosis and differentiation of TMAU1 and TMAU2</a:t>
            </a:r>
          </a:p>
          <a:p>
            <a:r>
              <a:rPr lang="en-GB" dirty="0" smtClean="0"/>
              <a:t>TMA: small, volatile molecule</a:t>
            </a:r>
          </a:p>
          <a:p>
            <a:r>
              <a:rPr lang="en-GB" dirty="0" smtClean="0"/>
              <a:t>TMANO less volatile, remains in solution</a:t>
            </a:r>
          </a:p>
          <a:p>
            <a:r>
              <a:rPr lang="en-GB" dirty="0" smtClean="0"/>
              <a:t>Various techniques</a:t>
            </a:r>
          </a:p>
          <a:p>
            <a:pPr lvl="1"/>
            <a:r>
              <a:rPr lang="en-GB" baseline="30000" dirty="0" smtClean="0"/>
              <a:t>1</a:t>
            </a:r>
            <a:r>
              <a:rPr lang="en-GB" dirty="0" smtClean="0"/>
              <a:t>H-NMR</a:t>
            </a:r>
          </a:p>
          <a:p>
            <a:pPr lvl="1"/>
            <a:r>
              <a:rPr lang="en-GB" dirty="0" smtClean="0"/>
              <a:t>LC-MSMS</a:t>
            </a:r>
          </a:p>
          <a:p>
            <a:pPr lvl="1"/>
            <a:r>
              <a:rPr lang="en-GB" dirty="0" smtClean="0"/>
              <a:t>HS-GCMS</a:t>
            </a:r>
          </a:p>
          <a:p>
            <a:r>
              <a:rPr lang="en-GB" dirty="0" smtClean="0"/>
              <a:t>Sheffield receive </a:t>
            </a:r>
            <a:r>
              <a:rPr lang="en-GB" dirty="0" err="1" smtClean="0"/>
              <a:t>approx</a:t>
            </a:r>
            <a:r>
              <a:rPr lang="en-GB" dirty="0" smtClean="0"/>
              <a:t> 300 requests per year</a:t>
            </a:r>
          </a:p>
          <a:p>
            <a:pPr lvl="1"/>
            <a:r>
              <a:rPr lang="en-GB" dirty="0" smtClean="0"/>
              <a:t>~80% ‘normal’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93" y="1259293"/>
            <a:ext cx="26765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0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Headspace GCMS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2594344"/>
          </a:xfrm>
        </p:spPr>
        <p:txBody>
          <a:bodyPr/>
          <a:lstStyle/>
          <a:p>
            <a:r>
              <a:rPr lang="en-GB" dirty="0" smtClean="0"/>
              <a:t>Method of analysing volatile compounds</a:t>
            </a:r>
          </a:p>
          <a:p>
            <a:r>
              <a:rPr lang="en-GB" dirty="0" smtClean="0"/>
              <a:t>‘Headspace’ refers to space in vial above liquid sample</a:t>
            </a:r>
          </a:p>
          <a:p>
            <a:r>
              <a:rPr lang="en-GB" dirty="0" smtClean="0"/>
              <a:t>Sample is heated, partitioning volatile analyte between liquid and gaseous phase</a:t>
            </a:r>
          </a:p>
          <a:p>
            <a:r>
              <a:rPr lang="en-GB" dirty="0" smtClean="0"/>
              <a:t>Probe samples from headspace and injects onto column</a:t>
            </a:r>
          </a:p>
          <a:p>
            <a:pPr lvl="1"/>
            <a:r>
              <a:rPr lang="en-GB" dirty="0" smtClean="0"/>
              <a:t>Static / dynamic sampling</a:t>
            </a:r>
          </a:p>
          <a:p>
            <a:pPr lvl="1"/>
            <a:r>
              <a:rPr lang="en-GB" dirty="0" smtClean="0"/>
              <a:t>SPME</a:t>
            </a:r>
          </a:p>
          <a:p>
            <a:r>
              <a:rPr lang="en-GB" dirty="0" smtClean="0"/>
              <a:t>Twin Line system</a:t>
            </a:r>
          </a:p>
          <a:p>
            <a:pPr lvl="1"/>
            <a:r>
              <a:rPr lang="en-GB" dirty="0" smtClean="0"/>
              <a:t>Switch between headspace and liquid sampling</a:t>
            </a:r>
          </a:p>
          <a:p>
            <a:pPr lvl="1"/>
            <a:r>
              <a:rPr lang="en-GB" dirty="0" smtClean="0"/>
              <a:t>Efficient use of analyser capacity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6" y="2474262"/>
            <a:ext cx="37052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Assay workup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4717864" cy="3965760"/>
          </a:xfrm>
        </p:spPr>
        <p:txBody>
          <a:bodyPr/>
          <a:lstStyle/>
          <a:p>
            <a:r>
              <a:rPr lang="en-GB" dirty="0" smtClean="0"/>
              <a:t>Urine sample is collected, ideally post ‘choline load’</a:t>
            </a:r>
          </a:p>
          <a:p>
            <a:r>
              <a:rPr lang="en-GB" dirty="0" smtClean="0"/>
              <a:t>Sample is acidified to stabilise TMA as the soluble HCl salt and prevent pre-analytical loss</a:t>
            </a:r>
          </a:p>
          <a:p>
            <a:r>
              <a:rPr lang="en-GB" dirty="0" smtClean="0"/>
              <a:t>TMA is liberated from solution by addition of concentrated KOH</a:t>
            </a:r>
          </a:p>
          <a:p>
            <a:r>
              <a:rPr lang="en-GB" dirty="0" smtClean="0"/>
              <a:t>TMANO is reduced to TMA by the action of TiCl</a:t>
            </a:r>
            <a:r>
              <a:rPr lang="en-GB" baseline="-25000" dirty="0" smtClean="0"/>
              <a:t>3</a:t>
            </a:r>
            <a:r>
              <a:rPr lang="en-GB" dirty="0" smtClean="0"/>
              <a:t> followed by alkalinisation as above</a:t>
            </a:r>
          </a:p>
          <a:p>
            <a:r>
              <a:rPr lang="en-GB" dirty="0" smtClean="0"/>
              <a:t>TMANO samples are pre-diluted tenfold</a:t>
            </a:r>
          </a:p>
          <a:p>
            <a:r>
              <a:rPr lang="en-GB" dirty="0"/>
              <a:t>Headspace vials are loaded onto analyser</a:t>
            </a:r>
          </a:p>
          <a:p>
            <a:r>
              <a:rPr lang="en-GB" dirty="0"/>
              <a:t>Equilibration is at 50C for 15mins, with </a:t>
            </a:r>
            <a:r>
              <a:rPr lang="en-GB" dirty="0" smtClean="0"/>
              <a:t>shaking</a:t>
            </a:r>
          </a:p>
          <a:p>
            <a:pPr lvl="1"/>
            <a:r>
              <a:rPr lang="en-GB" dirty="0" smtClean="0"/>
              <a:t>Static headspace sampling</a:t>
            </a:r>
            <a:endParaRPr lang="en-GB" dirty="0"/>
          </a:p>
          <a:p>
            <a:r>
              <a:rPr lang="en-GB" dirty="0"/>
              <a:t>1ml headspace vapour is loaded onto column</a:t>
            </a:r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02" y="2105024"/>
            <a:ext cx="3530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9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62974"/>
            <a:ext cx="3932237" cy="540254"/>
          </a:xfrm>
        </p:spPr>
        <p:txBody>
          <a:bodyPr/>
          <a:lstStyle/>
          <a:p>
            <a:r>
              <a:rPr lang="en-GB" dirty="0" smtClean="0"/>
              <a:t>Analysis - GC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03228"/>
            <a:ext cx="3932237" cy="3965760"/>
          </a:xfrm>
        </p:spPr>
        <p:txBody>
          <a:bodyPr/>
          <a:lstStyle/>
          <a:p>
            <a:r>
              <a:rPr lang="en-GB" dirty="0" smtClean="0"/>
              <a:t>Separation is by highly polar PEG ‘wax’ stationary phase, 30m</a:t>
            </a:r>
          </a:p>
          <a:p>
            <a:r>
              <a:rPr lang="en-GB" dirty="0"/>
              <a:t>4</a:t>
            </a:r>
            <a:r>
              <a:rPr lang="en-GB" dirty="0" smtClean="0"/>
              <a:t>0C isothermal GC program followed by temperature ramp to regenerate column</a:t>
            </a:r>
          </a:p>
        </p:txBody>
      </p:sp>
      <p:pic>
        <p:nvPicPr>
          <p:cNvPr id="5" name="Picture 6" descr="gc_column_ph_co_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58" y="15605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58" y="3917605"/>
            <a:ext cx="6502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838"/>
      </p:ext>
    </p:extLst>
  </p:cSld>
  <p:clrMapOvr>
    <a:masterClrMapping/>
  </p:clrMapOvr>
</p:sld>
</file>

<file path=ppt/theme/theme1.xml><?xml version="1.0" encoding="utf-8"?>
<a:theme xmlns:a="http://schemas.openxmlformats.org/drawingml/2006/main" name="Sheffield_Childrens_Strategy_PPT_template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Sheffield_Childrens_Strategy_PPT_template (1)</Template>
  <TotalTime>1208</TotalTime>
  <Words>810</Words>
  <Application>Microsoft Office PowerPoint</Application>
  <PresentationFormat>Custom</PresentationFormat>
  <Paragraphs>153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Gill Sans MT</vt:lpstr>
      <vt:lpstr>Wingdings</vt:lpstr>
      <vt:lpstr>Effra</vt:lpstr>
      <vt:lpstr>Calibri</vt:lpstr>
      <vt:lpstr>Calibri Light</vt:lpstr>
      <vt:lpstr>Gill Sans SemiBold</vt:lpstr>
      <vt:lpstr>Sheffield_Childrens_Strategy_PPT_template (1)</vt:lpstr>
      <vt:lpstr>Analysis of trimethylamine and trimethylamine N-oxide by headspace GC-MS</vt:lpstr>
      <vt:lpstr>Trimethylaminuria</vt:lpstr>
      <vt:lpstr>FMO3 pathway</vt:lpstr>
      <vt:lpstr>FMO3 pathway</vt:lpstr>
      <vt:lpstr>FMO3 pathway</vt:lpstr>
      <vt:lpstr>TMA and TMANO</vt:lpstr>
      <vt:lpstr>Headspace GCMS</vt:lpstr>
      <vt:lpstr>Assay workup</vt:lpstr>
      <vt:lpstr>Analysis - GC</vt:lpstr>
      <vt:lpstr>Analysis - MS</vt:lpstr>
      <vt:lpstr>Chromatography</vt:lpstr>
      <vt:lpstr>Quantitation</vt:lpstr>
      <vt:lpstr>Results</vt:lpstr>
      <vt:lpstr>Interpretation</vt:lpstr>
      <vt:lpstr>Followup</vt:lpstr>
      <vt:lpstr>Quality</vt:lpstr>
      <vt:lpstr>Conclusion</vt:lpstr>
      <vt:lpstr>PowerPoint Presentation</vt:lpstr>
    </vt:vector>
  </TitlesOfParts>
  <Company>Sheffield Childrens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cheeds</dc:creator>
  <cp:lastModifiedBy>checeh</cp:lastModifiedBy>
  <cp:revision>55</cp:revision>
  <cp:lastPrinted>2022-04-26T12:15:20Z</cp:lastPrinted>
  <dcterms:created xsi:type="dcterms:W3CDTF">2022-04-21T11:19:08Z</dcterms:created>
  <dcterms:modified xsi:type="dcterms:W3CDTF">2022-06-10T11:09:24Z</dcterms:modified>
</cp:coreProperties>
</file>