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DF0526-B186-A4BF-7FFA-689062048152}" v="47" dt="2024-01-30T11:53:18.0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EN, Louise (BIRMINGHAM WOMEN'S AND CHILDREN'S NHS FOUNDATION TRUST)" userId="S::louise.allen5@nhs.net::d3bdc158-c7ef-42e7-91a8-11639f14a1da" providerId="AD" clId="Web-{94DF0526-B186-A4BF-7FFA-689062048152}"/>
    <pc:docChg chg="modSld">
      <pc:chgData name="ALLEN, Louise (BIRMINGHAM WOMEN'S AND CHILDREN'S NHS FOUNDATION TRUST)" userId="S::louise.allen5@nhs.net::d3bdc158-c7ef-42e7-91a8-11639f14a1da" providerId="AD" clId="Web-{94DF0526-B186-A4BF-7FFA-689062048152}" dt="2024-01-30T11:53:06.059" v="44" actId="20577"/>
      <pc:docMkLst>
        <pc:docMk/>
      </pc:docMkLst>
      <pc:sldChg chg="modSp">
        <pc:chgData name="ALLEN, Louise (BIRMINGHAM WOMEN'S AND CHILDREN'S NHS FOUNDATION TRUST)" userId="S::louise.allen5@nhs.net::d3bdc158-c7ef-42e7-91a8-11639f14a1da" providerId="AD" clId="Web-{94DF0526-B186-A4BF-7FFA-689062048152}" dt="2024-01-30T11:53:06.059" v="44" actId="20577"/>
        <pc:sldMkLst>
          <pc:docMk/>
          <pc:sldMk cId="2373227573" sldId="256"/>
        </pc:sldMkLst>
        <pc:spChg chg="mod">
          <ac:chgData name="ALLEN, Louise (BIRMINGHAM WOMEN'S AND CHILDREN'S NHS FOUNDATION TRUST)" userId="S::louise.allen5@nhs.net::d3bdc158-c7ef-42e7-91a8-11639f14a1da" providerId="AD" clId="Web-{94DF0526-B186-A4BF-7FFA-689062048152}" dt="2024-01-30T11:53:06.059" v="44" actId="20577"/>
          <ac:spMkLst>
            <pc:docMk/>
            <pc:sldMk cId="2373227573" sldId="256"/>
            <ac:spMk id="3" creationId="{4A8381F6-19BA-42C2-989F-B78B518F9145}"/>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1/30/2024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79149-8927-45E0-81A9-B56AE26B0EFF}"/>
              </a:ext>
            </a:extLst>
          </p:cNvPr>
          <p:cNvSpPr>
            <a:spLocks noGrp="1"/>
          </p:cNvSpPr>
          <p:nvPr>
            <p:ph type="ctrTitle"/>
          </p:nvPr>
        </p:nvSpPr>
        <p:spPr/>
        <p:txBody>
          <a:bodyPr/>
          <a:lstStyle/>
          <a:p>
            <a:r>
              <a:rPr lang="en-GB" dirty="0"/>
              <a:t>A Pitch: A specialist portfolio for </a:t>
            </a:r>
            <a:r>
              <a:rPr lang="en-GB" dirty="0" err="1"/>
              <a:t>imd</a:t>
            </a:r>
            <a:r>
              <a:rPr lang="en-GB" dirty="0"/>
              <a:t> and </a:t>
            </a:r>
            <a:r>
              <a:rPr lang="en-GB" dirty="0" err="1"/>
              <a:t>nbs</a:t>
            </a:r>
            <a:endParaRPr lang="en-GB" dirty="0"/>
          </a:p>
        </p:txBody>
      </p:sp>
      <p:sp>
        <p:nvSpPr>
          <p:cNvPr id="3" name="Subtitle 2">
            <a:extLst>
              <a:ext uri="{FF2B5EF4-FFF2-40B4-BE49-F238E27FC236}">
                <a16:creationId xmlns:a16="http://schemas.microsoft.com/office/drawing/2014/main" id="{4A8381F6-19BA-42C2-989F-B78B518F9145}"/>
              </a:ext>
            </a:extLst>
          </p:cNvPr>
          <p:cNvSpPr>
            <a:spLocks noGrp="1"/>
          </p:cNvSpPr>
          <p:nvPr>
            <p:ph type="subTitle" idx="1"/>
          </p:nvPr>
        </p:nvSpPr>
        <p:spPr/>
        <p:txBody>
          <a:bodyPr vert="horz" lIns="91440" tIns="45720" rIns="91440" bIns="45720" rtlCol="0" anchor="t">
            <a:normAutofit fontScale="92500" lnSpcReduction="10000"/>
          </a:bodyPr>
          <a:lstStyle/>
          <a:p>
            <a:r>
              <a:rPr lang="en-GB" dirty="0"/>
              <a:t>Yvette Taylor</a:t>
            </a:r>
          </a:p>
          <a:p>
            <a:r>
              <a:rPr lang="en-GB" dirty="0"/>
              <a:t>Pathology training manager</a:t>
            </a:r>
          </a:p>
          <a:p>
            <a:r>
              <a:rPr lang="en-GB" dirty="0"/>
              <a:t>Birmingham Women's and children's</a:t>
            </a:r>
          </a:p>
        </p:txBody>
      </p:sp>
    </p:spTree>
    <p:extLst>
      <p:ext uri="{BB962C8B-B14F-4D97-AF65-F5344CB8AC3E}">
        <p14:creationId xmlns:p14="http://schemas.microsoft.com/office/powerpoint/2010/main" val="237322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90454-894B-48E0-BF21-643A251E6881}"/>
              </a:ext>
            </a:extLst>
          </p:cNvPr>
          <p:cNvSpPr>
            <a:spLocks noGrp="1"/>
          </p:cNvSpPr>
          <p:nvPr>
            <p:ph type="title"/>
          </p:nvPr>
        </p:nvSpPr>
        <p:spPr/>
        <p:txBody>
          <a:bodyPr/>
          <a:lstStyle/>
          <a:p>
            <a:r>
              <a:rPr lang="en-GB" dirty="0"/>
              <a:t>Workload to produce the portfolio</a:t>
            </a:r>
          </a:p>
        </p:txBody>
      </p:sp>
      <p:sp>
        <p:nvSpPr>
          <p:cNvPr id="3" name="Content Placeholder 2">
            <a:extLst>
              <a:ext uri="{FF2B5EF4-FFF2-40B4-BE49-F238E27FC236}">
                <a16:creationId xmlns:a16="http://schemas.microsoft.com/office/drawing/2014/main" id="{FCFD64E4-21CB-4FE8-AE7D-E32CCAC855DD}"/>
              </a:ext>
            </a:extLst>
          </p:cNvPr>
          <p:cNvSpPr>
            <a:spLocks noGrp="1"/>
          </p:cNvSpPr>
          <p:nvPr>
            <p:ph sz="quarter" idx="13"/>
          </p:nvPr>
        </p:nvSpPr>
        <p:spPr/>
        <p:txBody>
          <a:bodyPr/>
          <a:lstStyle/>
          <a:p>
            <a:r>
              <a:rPr lang="en-GB" dirty="0"/>
              <a:t>18 </a:t>
            </a:r>
            <a:r>
              <a:rPr lang="en-GB" dirty="0" err="1"/>
              <a:t>nbs</a:t>
            </a:r>
            <a:r>
              <a:rPr lang="en-GB" dirty="0"/>
              <a:t>/</a:t>
            </a:r>
            <a:r>
              <a:rPr lang="en-GB" dirty="0" err="1"/>
              <a:t>imd</a:t>
            </a:r>
            <a:r>
              <a:rPr lang="en-GB" dirty="0"/>
              <a:t> labs across the country –could we have 18 sections to the portfolio then the workload to write the portfolio would be 1 section each</a:t>
            </a:r>
          </a:p>
          <a:p>
            <a:r>
              <a:rPr lang="en-GB" dirty="0" err="1"/>
              <a:t>Nbs</a:t>
            </a:r>
            <a:r>
              <a:rPr lang="en-GB" dirty="0"/>
              <a:t> have 10 tests – should they be individual sections or should all of the tests done on the tandem mass spec be one section?</a:t>
            </a:r>
          </a:p>
          <a:p>
            <a:endParaRPr lang="en-GB" dirty="0"/>
          </a:p>
        </p:txBody>
      </p:sp>
    </p:spTree>
    <p:extLst>
      <p:ext uri="{BB962C8B-B14F-4D97-AF65-F5344CB8AC3E}">
        <p14:creationId xmlns:p14="http://schemas.microsoft.com/office/powerpoint/2010/main" val="2813446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7278-77F2-438E-8B8F-3AB41C07FEF8}"/>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9C7B055E-C224-47B8-834B-F9F850A1479E}"/>
              </a:ext>
            </a:extLst>
          </p:cNvPr>
          <p:cNvSpPr>
            <a:spLocks noGrp="1"/>
          </p:cNvSpPr>
          <p:nvPr>
            <p:ph sz="quarter" idx="13"/>
          </p:nvPr>
        </p:nvSpPr>
        <p:spPr/>
        <p:txBody>
          <a:bodyPr/>
          <a:lstStyle/>
          <a:p>
            <a:r>
              <a:rPr lang="en-GB" dirty="0"/>
              <a:t>Where did the idea come from?</a:t>
            </a:r>
          </a:p>
          <a:p>
            <a:r>
              <a:rPr lang="en-GB" dirty="0"/>
              <a:t>Permanent band 5 staff in IMD/NBS</a:t>
            </a:r>
          </a:p>
          <a:p>
            <a:r>
              <a:rPr lang="en-GB" dirty="0"/>
              <a:t>How do they complete a portfolio to get to band 6?</a:t>
            </a:r>
          </a:p>
          <a:p>
            <a:r>
              <a:rPr lang="en-GB" dirty="0"/>
              <a:t>Could we write our own? – it wouldn’t be transferable</a:t>
            </a:r>
          </a:p>
          <a:p>
            <a:r>
              <a:rPr lang="en-GB" dirty="0"/>
              <a:t>What about asking the </a:t>
            </a:r>
            <a:r>
              <a:rPr lang="en-GB" dirty="0" err="1"/>
              <a:t>ibms</a:t>
            </a:r>
            <a:r>
              <a:rPr lang="en-GB" dirty="0"/>
              <a:t> to badge it?</a:t>
            </a:r>
          </a:p>
          <a:p>
            <a:r>
              <a:rPr lang="en-GB" dirty="0"/>
              <a:t>Would it fit with their qualifications- </a:t>
            </a:r>
            <a:r>
              <a:rPr lang="en-GB" dirty="0" err="1"/>
              <a:t>ibms</a:t>
            </a:r>
            <a:r>
              <a:rPr lang="en-GB" dirty="0"/>
              <a:t> long term strategy </a:t>
            </a:r>
          </a:p>
        </p:txBody>
      </p:sp>
    </p:spTree>
    <p:extLst>
      <p:ext uri="{BB962C8B-B14F-4D97-AF65-F5344CB8AC3E}">
        <p14:creationId xmlns:p14="http://schemas.microsoft.com/office/powerpoint/2010/main" val="198717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C1E2-75FA-49AA-B01C-A7B22DCD69FD}"/>
              </a:ext>
            </a:extLst>
          </p:cNvPr>
          <p:cNvSpPr>
            <a:spLocks noGrp="1"/>
          </p:cNvSpPr>
          <p:nvPr>
            <p:ph type="title"/>
          </p:nvPr>
        </p:nvSpPr>
        <p:spPr>
          <a:xfrm>
            <a:off x="913775" y="618517"/>
            <a:ext cx="6434879" cy="45719"/>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D9E9043D-739B-4357-A96A-7839D72EDE02}"/>
              </a:ext>
            </a:extLst>
          </p:cNvPr>
          <p:cNvSpPr>
            <a:spLocks noGrp="1"/>
          </p:cNvSpPr>
          <p:nvPr>
            <p:ph sz="quarter" idx="13"/>
          </p:nvPr>
        </p:nvSpPr>
        <p:spPr/>
        <p:txBody>
          <a:bodyPr/>
          <a:lstStyle/>
          <a:p>
            <a:r>
              <a:rPr lang="en-GB" dirty="0"/>
              <a:t>Raised the idea with senior staff in the department</a:t>
            </a:r>
          </a:p>
          <a:p>
            <a:r>
              <a:rPr lang="en-GB" dirty="0"/>
              <a:t>Suggested that we discuss the idea at the next BMS </a:t>
            </a:r>
            <a:r>
              <a:rPr lang="en-GB" dirty="0" err="1"/>
              <a:t>METbionet</a:t>
            </a:r>
            <a:r>
              <a:rPr lang="en-GB" dirty="0"/>
              <a:t> meeting</a:t>
            </a:r>
          </a:p>
          <a:p>
            <a:r>
              <a:rPr lang="en-GB" dirty="0"/>
              <a:t>Positive response.</a:t>
            </a:r>
          </a:p>
          <a:p>
            <a:r>
              <a:rPr lang="en-GB" dirty="0"/>
              <a:t>Can we get the IBMS on board to ‘badge it’</a:t>
            </a:r>
          </a:p>
          <a:p>
            <a:r>
              <a:rPr lang="en-GB" dirty="0"/>
              <a:t>Had a meeting with donna Torrance from IBMS and also spoke to her at congress.</a:t>
            </a:r>
          </a:p>
          <a:p>
            <a:r>
              <a:rPr lang="en-GB" dirty="0"/>
              <a:t>Met officially with her on 28</a:t>
            </a:r>
            <a:r>
              <a:rPr lang="en-GB" baseline="30000" dirty="0"/>
              <a:t>th</a:t>
            </a:r>
            <a:r>
              <a:rPr lang="en-GB" dirty="0"/>
              <a:t> November – discussion was positive</a:t>
            </a:r>
          </a:p>
        </p:txBody>
      </p:sp>
    </p:spTree>
    <p:extLst>
      <p:ext uri="{BB962C8B-B14F-4D97-AF65-F5344CB8AC3E}">
        <p14:creationId xmlns:p14="http://schemas.microsoft.com/office/powerpoint/2010/main" val="1069735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C1E2-75FA-49AA-B01C-A7B22DCD69FD}"/>
              </a:ext>
            </a:extLst>
          </p:cNvPr>
          <p:cNvSpPr>
            <a:spLocks noGrp="1"/>
          </p:cNvSpPr>
          <p:nvPr>
            <p:ph type="title"/>
          </p:nvPr>
        </p:nvSpPr>
        <p:spPr>
          <a:xfrm>
            <a:off x="913775" y="618517"/>
            <a:ext cx="7081649" cy="1199132"/>
          </a:xfrm>
        </p:spPr>
        <p:txBody>
          <a:bodyPr>
            <a:normAutofit/>
          </a:bodyPr>
          <a:lstStyle/>
          <a:p>
            <a:r>
              <a:rPr lang="en-GB" dirty="0"/>
              <a:t>What next?</a:t>
            </a:r>
          </a:p>
        </p:txBody>
      </p:sp>
      <p:sp>
        <p:nvSpPr>
          <p:cNvPr id="3" name="Content Placeholder 2">
            <a:extLst>
              <a:ext uri="{FF2B5EF4-FFF2-40B4-BE49-F238E27FC236}">
                <a16:creationId xmlns:a16="http://schemas.microsoft.com/office/drawing/2014/main" id="{D9E9043D-739B-4357-A96A-7839D72EDE02}"/>
              </a:ext>
            </a:extLst>
          </p:cNvPr>
          <p:cNvSpPr>
            <a:spLocks noGrp="1"/>
          </p:cNvSpPr>
          <p:nvPr>
            <p:ph sz="quarter" idx="13"/>
          </p:nvPr>
        </p:nvSpPr>
        <p:spPr/>
        <p:txBody>
          <a:bodyPr/>
          <a:lstStyle/>
          <a:p>
            <a:r>
              <a:rPr lang="en-GB" dirty="0" err="1"/>
              <a:t>Ibms</a:t>
            </a:r>
            <a:r>
              <a:rPr lang="en-GB" dirty="0"/>
              <a:t> are looking at making specialist portfolios completely electronic</a:t>
            </a:r>
          </a:p>
          <a:p>
            <a:r>
              <a:rPr lang="en-GB" dirty="0"/>
              <a:t>Who would write the portfolio?</a:t>
            </a:r>
          </a:p>
          <a:p>
            <a:r>
              <a:rPr lang="en-GB" dirty="0"/>
              <a:t>How many sections would we need? 22 in Clinical biochemistry portfolio</a:t>
            </a:r>
          </a:p>
          <a:p>
            <a:r>
              <a:rPr lang="en-GB" dirty="0"/>
              <a:t>Who would review it once written?</a:t>
            </a:r>
          </a:p>
          <a:p>
            <a:r>
              <a:rPr lang="en-GB" dirty="0"/>
              <a:t>What would we need to cover?</a:t>
            </a:r>
          </a:p>
          <a:p>
            <a:endParaRPr lang="en-GB" dirty="0"/>
          </a:p>
        </p:txBody>
      </p:sp>
    </p:spTree>
    <p:extLst>
      <p:ext uri="{BB962C8B-B14F-4D97-AF65-F5344CB8AC3E}">
        <p14:creationId xmlns:p14="http://schemas.microsoft.com/office/powerpoint/2010/main" val="247373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C1E2-75FA-49AA-B01C-A7B22DCD69FD}"/>
              </a:ext>
            </a:extLst>
          </p:cNvPr>
          <p:cNvSpPr>
            <a:spLocks noGrp="1"/>
          </p:cNvSpPr>
          <p:nvPr>
            <p:ph type="title"/>
          </p:nvPr>
        </p:nvSpPr>
        <p:spPr>
          <a:xfrm>
            <a:off x="913775" y="618517"/>
            <a:ext cx="7081649" cy="1199132"/>
          </a:xfrm>
        </p:spPr>
        <p:txBody>
          <a:bodyPr>
            <a:normAutofit/>
          </a:bodyPr>
          <a:lstStyle/>
          <a:p>
            <a:r>
              <a:rPr lang="en-GB" dirty="0"/>
              <a:t>knowledge</a:t>
            </a:r>
          </a:p>
        </p:txBody>
      </p:sp>
      <p:sp>
        <p:nvSpPr>
          <p:cNvPr id="3" name="Content Placeholder 2">
            <a:extLst>
              <a:ext uri="{FF2B5EF4-FFF2-40B4-BE49-F238E27FC236}">
                <a16:creationId xmlns:a16="http://schemas.microsoft.com/office/drawing/2014/main" id="{D9E9043D-739B-4357-A96A-7839D72EDE02}"/>
              </a:ext>
            </a:extLst>
          </p:cNvPr>
          <p:cNvSpPr>
            <a:spLocks noGrp="1"/>
          </p:cNvSpPr>
          <p:nvPr>
            <p:ph sz="quarter" idx="13"/>
          </p:nvPr>
        </p:nvSpPr>
        <p:spPr/>
        <p:txBody>
          <a:bodyPr>
            <a:noAutofit/>
          </a:bodyPr>
          <a:lstStyle/>
          <a:p>
            <a:r>
              <a:rPr lang="en-GB" sz="1000" dirty="0"/>
              <a:t>Section 7.1 Laboratory Quality KNOWLEDGE The candidate is expected to be able to demonstrate knowledge and understanding of the following: 1. Laboratory quality management systems, including clinical governance processes, laboratory accreditation, audit, the role of the quality manager and the management of errors, incidents and non-conformances. </a:t>
            </a:r>
          </a:p>
          <a:p>
            <a:r>
              <a:rPr lang="en-GB" sz="1000" dirty="0"/>
              <a:t>2. The management of quality records and data.</a:t>
            </a:r>
          </a:p>
          <a:p>
            <a:r>
              <a:rPr lang="en-GB" sz="1000" dirty="0"/>
              <a:t> 3. The pre-analytical factors affecting clinical biochemistry tests, how they influence acceptance criteria, and how process failures are actioned. </a:t>
            </a:r>
          </a:p>
          <a:p>
            <a:r>
              <a:rPr lang="en-GB" sz="1000" dirty="0"/>
              <a:t>4. The influence of specific pre-analytical factors on laboratory tests, e.g. sample age, temperature, preservatives, haemolysis, icterus, </a:t>
            </a:r>
            <a:r>
              <a:rPr lang="en-GB" sz="1000" dirty="0" err="1"/>
              <a:t>lipaemia</a:t>
            </a:r>
            <a:r>
              <a:rPr lang="en-GB" sz="1000" dirty="0"/>
              <a:t>, drugs. </a:t>
            </a:r>
          </a:p>
          <a:p>
            <a:r>
              <a:rPr lang="en-GB" sz="1000" dirty="0"/>
              <a:t>5. Processes for establishing metrological traceability of tests and its influence on results. </a:t>
            </a:r>
          </a:p>
          <a:p>
            <a:r>
              <a:rPr lang="en-GB" sz="1000" dirty="0"/>
              <a:t>6. Internal quality control processes, including the use of appropriate materials, establishing acceptance criteria, use of internal quality control rules, the detection of different types of error conditions and the actioning of failed internal quality control results. </a:t>
            </a:r>
          </a:p>
          <a:p>
            <a:r>
              <a:rPr lang="en-GB" sz="1000" dirty="0"/>
              <a:t>7. Processes for periodic monitoring of internal quality control results and their use in the comparison of equipment and operators. </a:t>
            </a:r>
          </a:p>
          <a:p>
            <a:r>
              <a:rPr lang="en-GB" sz="1000" dirty="0"/>
              <a:t>8. Use of laboratory data to calculate uncertainty of measurement for tests, and the potential uses of uncertainty of measurement data. </a:t>
            </a:r>
          </a:p>
          <a:p>
            <a:r>
              <a:rPr lang="en-GB" sz="1000" dirty="0"/>
              <a:t>9. The laboratory’s processes for identifying unusual and/or critical results. </a:t>
            </a:r>
          </a:p>
          <a:p>
            <a:r>
              <a:rPr lang="en-GB" sz="1000" dirty="0"/>
              <a:t>10. The laboratory’s processes for participation in inter-laboratory comparison schemes (External Quality Assessment and/or Proficiency Testing). The candidate must be aware of the methods of assessing performance, the criteria for determining acceptable performance, and demonstrate investigation of adverse performance. COMPETENCE Be able to: a. Assess the suitability of clinical samples for analysis on the appropriate laboratory analyser and take appropriate action if not. b. Apply quality control procedures to laboratory investigations. c. Troubleshoot a poorly performing method and take steps to rectify it. d. Investigate unusual results and take action for critical results in a timely fashion. e. Complete all relevant documentation in accordance with quality control and audit requirements.</a:t>
            </a:r>
          </a:p>
        </p:txBody>
      </p:sp>
    </p:spTree>
    <p:extLst>
      <p:ext uri="{BB962C8B-B14F-4D97-AF65-F5344CB8AC3E}">
        <p14:creationId xmlns:p14="http://schemas.microsoft.com/office/powerpoint/2010/main" val="207941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C1E2-75FA-49AA-B01C-A7B22DCD69FD}"/>
              </a:ext>
            </a:extLst>
          </p:cNvPr>
          <p:cNvSpPr>
            <a:spLocks noGrp="1"/>
          </p:cNvSpPr>
          <p:nvPr>
            <p:ph type="title"/>
          </p:nvPr>
        </p:nvSpPr>
        <p:spPr>
          <a:xfrm>
            <a:off x="913775" y="618517"/>
            <a:ext cx="7081649" cy="1199132"/>
          </a:xfrm>
        </p:spPr>
        <p:txBody>
          <a:bodyPr>
            <a:normAutofit/>
          </a:bodyPr>
          <a:lstStyle/>
          <a:p>
            <a:r>
              <a:rPr lang="en-GB" dirty="0"/>
              <a:t>competence</a:t>
            </a:r>
          </a:p>
        </p:txBody>
      </p:sp>
      <p:sp>
        <p:nvSpPr>
          <p:cNvPr id="3" name="Content Placeholder 2">
            <a:extLst>
              <a:ext uri="{FF2B5EF4-FFF2-40B4-BE49-F238E27FC236}">
                <a16:creationId xmlns:a16="http://schemas.microsoft.com/office/drawing/2014/main" id="{D9E9043D-739B-4357-A96A-7839D72EDE02}"/>
              </a:ext>
            </a:extLst>
          </p:cNvPr>
          <p:cNvSpPr>
            <a:spLocks noGrp="1"/>
          </p:cNvSpPr>
          <p:nvPr>
            <p:ph sz="quarter" idx="13"/>
          </p:nvPr>
        </p:nvSpPr>
        <p:spPr/>
        <p:txBody>
          <a:bodyPr>
            <a:noAutofit/>
          </a:bodyPr>
          <a:lstStyle/>
          <a:p>
            <a:r>
              <a:rPr lang="en-GB" sz="1600" dirty="0"/>
              <a:t>COMPETENCE Be able to: a. Assess the suitability of clinical samples for analysis on the appropriate laboratory analyser and take appropriate action if not. </a:t>
            </a:r>
          </a:p>
          <a:p>
            <a:r>
              <a:rPr lang="en-GB" sz="1600" dirty="0"/>
              <a:t>b. Apply quality control procedures to laboratory investigations. </a:t>
            </a:r>
          </a:p>
          <a:p>
            <a:r>
              <a:rPr lang="en-GB" sz="1600" dirty="0"/>
              <a:t>c. Troubleshoot a poorly performing method and take steps to rectify it.</a:t>
            </a:r>
          </a:p>
          <a:p>
            <a:r>
              <a:rPr lang="en-GB" sz="1600" dirty="0"/>
              <a:t> d. Investigate unusual results and take action for critical results in a timely fashion. </a:t>
            </a:r>
          </a:p>
          <a:p>
            <a:r>
              <a:rPr lang="en-GB" sz="1600" dirty="0"/>
              <a:t>e. Complete all relevant documentation in accordance with quality control and audit requirements</a:t>
            </a:r>
          </a:p>
        </p:txBody>
      </p:sp>
    </p:spTree>
    <p:extLst>
      <p:ext uri="{BB962C8B-B14F-4D97-AF65-F5344CB8AC3E}">
        <p14:creationId xmlns:p14="http://schemas.microsoft.com/office/powerpoint/2010/main" val="338350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C1E2-75FA-49AA-B01C-A7B22DCD69FD}"/>
              </a:ext>
            </a:extLst>
          </p:cNvPr>
          <p:cNvSpPr>
            <a:spLocks noGrp="1"/>
          </p:cNvSpPr>
          <p:nvPr>
            <p:ph type="title"/>
          </p:nvPr>
        </p:nvSpPr>
        <p:spPr>
          <a:xfrm>
            <a:off x="913775" y="618517"/>
            <a:ext cx="7081649" cy="1199132"/>
          </a:xfrm>
        </p:spPr>
        <p:txBody>
          <a:bodyPr>
            <a:normAutofit/>
          </a:bodyPr>
          <a:lstStyle/>
          <a:p>
            <a:r>
              <a:rPr lang="en-GB" dirty="0"/>
              <a:t>Reflective Practice</a:t>
            </a:r>
          </a:p>
        </p:txBody>
      </p:sp>
      <p:sp>
        <p:nvSpPr>
          <p:cNvPr id="3" name="Content Placeholder 2">
            <a:extLst>
              <a:ext uri="{FF2B5EF4-FFF2-40B4-BE49-F238E27FC236}">
                <a16:creationId xmlns:a16="http://schemas.microsoft.com/office/drawing/2014/main" id="{D9E9043D-739B-4357-A96A-7839D72EDE02}"/>
              </a:ext>
            </a:extLst>
          </p:cNvPr>
          <p:cNvSpPr>
            <a:spLocks noGrp="1"/>
          </p:cNvSpPr>
          <p:nvPr>
            <p:ph sz="quarter" idx="13"/>
          </p:nvPr>
        </p:nvSpPr>
        <p:spPr/>
        <p:txBody>
          <a:bodyPr>
            <a:noAutofit/>
          </a:bodyPr>
          <a:lstStyle/>
          <a:p>
            <a:r>
              <a:rPr lang="en-GB" sz="1600" dirty="0"/>
              <a:t>Section 7.1 Reflective Practice </a:t>
            </a:r>
          </a:p>
          <a:p>
            <a:r>
              <a:rPr lang="en-GB" sz="1600" dirty="0"/>
              <a:t>This section is used to demonstrate that you can relate knowledge from several areas, draw conclusions and reflect on your own performance with regard to current and future practice as an independent professional learner. It is therefore a useful source of information for your CPD profile should you be audited by the Health and Care Professions Council (HCPC). </a:t>
            </a:r>
          </a:p>
          <a:p>
            <a:r>
              <a:rPr lang="en-GB" sz="1600" dirty="0"/>
              <a:t>The external examiner will review this reflective report which should cross reference to the evidence contained in the portfolio. This may lead to further discussion during the viva voce. Candidate’s Reflective Practice Statement Part 1. Summarise your role within the laboratory in the context of this section</a:t>
            </a:r>
          </a:p>
        </p:txBody>
      </p:sp>
    </p:spTree>
    <p:extLst>
      <p:ext uri="{BB962C8B-B14F-4D97-AF65-F5344CB8AC3E}">
        <p14:creationId xmlns:p14="http://schemas.microsoft.com/office/powerpoint/2010/main" val="1938738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C1E2-75FA-49AA-B01C-A7B22DCD69FD}"/>
              </a:ext>
            </a:extLst>
          </p:cNvPr>
          <p:cNvSpPr>
            <a:spLocks noGrp="1"/>
          </p:cNvSpPr>
          <p:nvPr>
            <p:ph type="title"/>
          </p:nvPr>
        </p:nvSpPr>
        <p:spPr>
          <a:xfrm>
            <a:off x="913775" y="618517"/>
            <a:ext cx="7081649" cy="1199132"/>
          </a:xfrm>
        </p:spPr>
        <p:txBody>
          <a:bodyPr>
            <a:normAutofit/>
          </a:bodyPr>
          <a:lstStyle/>
          <a:p>
            <a:r>
              <a:rPr lang="en-GB" dirty="0"/>
              <a:t>Candidate’s reflective statement part 2 </a:t>
            </a:r>
          </a:p>
        </p:txBody>
      </p:sp>
      <p:sp>
        <p:nvSpPr>
          <p:cNvPr id="3" name="Content Placeholder 2">
            <a:extLst>
              <a:ext uri="{FF2B5EF4-FFF2-40B4-BE49-F238E27FC236}">
                <a16:creationId xmlns:a16="http://schemas.microsoft.com/office/drawing/2014/main" id="{D9E9043D-739B-4357-A96A-7839D72EDE02}"/>
              </a:ext>
            </a:extLst>
          </p:cNvPr>
          <p:cNvSpPr>
            <a:spLocks noGrp="1"/>
          </p:cNvSpPr>
          <p:nvPr>
            <p:ph sz="quarter" idx="13"/>
          </p:nvPr>
        </p:nvSpPr>
        <p:spPr/>
        <p:txBody>
          <a:bodyPr>
            <a:noAutofit/>
          </a:bodyPr>
          <a:lstStyle/>
          <a:p>
            <a:r>
              <a:rPr lang="en-GB" sz="1600" dirty="0"/>
              <a:t>The ethos of undertaking reflective practice should be the recognition that it is a naturally occurring characteristic of those wishing to develop. How you complete this section is personal to your own circumstances. It should be approached by recognising you have a responsibility to demonstrate self-awareness when analysing gaps in your knowledge. This is therefore an opportunity to reflect on aspects of training, the application of new knowledge and skills, and how goals have been achieved. </a:t>
            </a:r>
          </a:p>
          <a:p>
            <a:r>
              <a:rPr lang="en-GB" sz="1600" dirty="0"/>
              <a:t>Personal reflection on your training and examples of evidence for this section. </a:t>
            </a:r>
          </a:p>
        </p:txBody>
      </p:sp>
    </p:spTree>
    <p:extLst>
      <p:ext uri="{BB962C8B-B14F-4D97-AF65-F5344CB8AC3E}">
        <p14:creationId xmlns:p14="http://schemas.microsoft.com/office/powerpoint/2010/main" val="151030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C1E2-75FA-49AA-B01C-A7B22DCD69FD}"/>
              </a:ext>
            </a:extLst>
          </p:cNvPr>
          <p:cNvSpPr>
            <a:spLocks noGrp="1"/>
          </p:cNvSpPr>
          <p:nvPr>
            <p:ph type="title"/>
          </p:nvPr>
        </p:nvSpPr>
        <p:spPr>
          <a:xfrm>
            <a:off x="913775" y="618517"/>
            <a:ext cx="7081649" cy="1199132"/>
          </a:xfrm>
        </p:spPr>
        <p:txBody>
          <a:bodyPr>
            <a:normAutofit/>
          </a:bodyPr>
          <a:lstStyle/>
          <a:p>
            <a:r>
              <a:rPr lang="en-GB" dirty="0"/>
              <a:t>Laboratory automation</a:t>
            </a:r>
          </a:p>
        </p:txBody>
      </p:sp>
      <p:sp>
        <p:nvSpPr>
          <p:cNvPr id="3" name="Content Placeholder 2">
            <a:extLst>
              <a:ext uri="{FF2B5EF4-FFF2-40B4-BE49-F238E27FC236}">
                <a16:creationId xmlns:a16="http://schemas.microsoft.com/office/drawing/2014/main" id="{D9E9043D-739B-4357-A96A-7839D72EDE02}"/>
              </a:ext>
            </a:extLst>
          </p:cNvPr>
          <p:cNvSpPr>
            <a:spLocks noGrp="1"/>
          </p:cNvSpPr>
          <p:nvPr>
            <p:ph sz="quarter" idx="13"/>
          </p:nvPr>
        </p:nvSpPr>
        <p:spPr/>
        <p:txBody>
          <a:bodyPr>
            <a:noAutofit/>
          </a:bodyPr>
          <a:lstStyle/>
          <a:p>
            <a:r>
              <a:rPr lang="en-GB" sz="1600" dirty="0"/>
              <a:t>Could be used for tandem mass spectrometry, </a:t>
            </a:r>
            <a:r>
              <a:rPr lang="en-GB" sz="1600" dirty="0" err="1"/>
              <a:t>hplc</a:t>
            </a:r>
            <a:r>
              <a:rPr lang="en-GB" sz="1600" dirty="0"/>
              <a:t>, gas chromatography etc</a:t>
            </a:r>
          </a:p>
          <a:p>
            <a:r>
              <a:rPr lang="en-GB" sz="1600" dirty="0"/>
              <a:t>Do staff have competency documents with questions that would fulfil this section?</a:t>
            </a:r>
          </a:p>
          <a:p>
            <a:r>
              <a:rPr lang="en-GB" sz="1600" dirty="0"/>
              <a:t>We have 10 multiple choice questions in our tandem mass spectrometry training and competency document which we could use if they fit the learning outcomes.</a:t>
            </a:r>
          </a:p>
        </p:txBody>
      </p:sp>
    </p:spTree>
    <p:extLst>
      <p:ext uri="{BB962C8B-B14F-4D97-AF65-F5344CB8AC3E}">
        <p14:creationId xmlns:p14="http://schemas.microsoft.com/office/powerpoint/2010/main" val="13317306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325</TotalTime>
  <Words>957</Words>
  <Application>Microsoft Office PowerPoint</Application>
  <PresentationFormat>Widescreen</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Droplet</vt:lpstr>
      <vt:lpstr>A Pitch: A specialist portfolio for imd and nbs</vt:lpstr>
      <vt:lpstr>background</vt:lpstr>
      <vt:lpstr>PowerPoint Presentation</vt:lpstr>
      <vt:lpstr>What next?</vt:lpstr>
      <vt:lpstr>knowledge</vt:lpstr>
      <vt:lpstr>competence</vt:lpstr>
      <vt:lpstr>Reflective Practice</vt:lpstr>
      <vt:lpstr>Candidate’s reflective statement part 2 </vt:lpstr>
      <vt:lpstr>Laboratory automation</vt:lpstr>
      <vt:lpstr>Workload to produce the portfolio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Pitch: A specialist portfolio for imd and nbs</dc:title>
  <dc:creator>Taylor Yvette (RQ3) BCH</dc:creator>
  <cp:lastModifiedBy>Taylor Yvette (RQ3) BCH</cp:lastModifiedBy>
  <cp:revision>23</cp:revision>
  <dcterms:created xsi:type="dcterms:W3CDTF">2024-01-23T11:31:29Z</dcterms:created>
  <dcterms:modified xsi:type="dcterms:W3CDTF">2024-01-30T11:53:23Z</dcterms:modified>
</cp:coreProperties>
</file>