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6" r:id="rId5"/>
    <p:sldId id="261" r:id="rId6"/>
    <p:sldId id="257" r:id="rId7"/>
    <p:sldId id="259" r:id="rId8"/>
    <p:sldId id="266" r:id="rId9"/>
    <p:sldId id="263" r:id="rId10"/>
    <p:sldId id="264" r:id="rId11"/>
    <p:sldId id="265" r:id="rId12"/>
    <p:sldId id="260" r:id="rId13"/>
    <p:sldId id="267" r:id="rId14"/>
  </p:sldIdLst>
  <p:sldSz cx="9144000" cy="5715000" type="screen16x1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72"/>
    <a:srgbClr val="0096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EC2494-B1BB-4E85-9C0C-5523632415C7}" v="13" dt="2024-01-26T16:53:41.1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54"/>
    <p:restoredTop sz="94548"/>
  </p:normalViewPr>
  <p:slideViewPr>
    <p:cSldViewPr snapToGrid="0" snapToObjects="1">
      <p:cViewPr varScale="1">
        <p:scale>
          <a:sx n="130" d="100"/>
          <a:sy n="130" d="100"/>
        </p:scale>
        <p:origin x="1212" y="11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yony Wright" userId="4dde1f76-7958-43c2-8ab3-478304765297" providerId="ADAL" clId="{44EC2494-B1BB-4E85-9C0C-5523632415C7}"/>
    <pc:docChg chg="undo custSel addSld modSld">
      <pc:chgData name="Bryony Wright" userId="4dde1f76-7958-43c2-8ab3-478304765297" providerId="ADAL" clId="{44EC2494-B1BB-4E85-9C0C-5523632415C7}" dt="2024-01-26T17:20:09.109" v="444" actId="2711"/>
      <pc:docMkLst>
        <pc:docMk/>
      </pc:docMkLst>
      <pc:sldChg chg="modSp mod">
        <pc:chgData name="Bryony Wright" userId="4dde1f76-7958-43c2-8ab3-478304765297" providerId="ADAL" clId="{44EC2494-B1BB-4E85-9C0C-5523632415C7}" dt="2024-01-26T16:53:47.416" v="408" actId="27636"/>
        <pc:sldMkLst>
          <pc:docMk/>
          <pc:sldMk cId="0" sldId="257"/>
        </pc:sldMkLst>
        <pc:spChg chg="mod">
          <ac:chgData name="Bryony Wright" userId="4dde1f76-7958-43c2-8ab3-478304765297" providerId="ADAL" clId="{44EC2494-B1BB-4E85-9C0C-5523632415C7}" dt="2024-01-26T16:53:47.416" v="408" actId="27636"/>
          <ac:spMkLst>
            <pc:docMk/>
            <pc:sldMk cId="0" sldId="257"/>
            <ac:spMk id="2" creationId="{94640462-BA71-523F-E582-1891F41A4E4A}"/>
          </ac:spMkLst>
        </pc:spChg>
        <pc:spChg chg="mod">
          <ac:chgData name="Bryony Wright" userId="4dde1f76-7958-43c2-8ab3-478304765297" providerId="ADAL" clId="{44EC2494-B1BB-4E85-9C0C-5523632415C7}" dt="2024-01-26T16:37:25.716" v="59" actId="113"/>
          <ac:spMkLst>
            <pc:docMk/>
            <pc:sldMk cId="0" sldId="257"/>
            <ac:spMk id="13313" creationId="{3EA0C177-94AE-8540-80A3-DA0BFF335D1B}"/>
          </ac:spMkLst>
        </pc:spChg>
      </pc:sldChg>
      <pc:sldChg chg="modSp mod">
        <pc:chgData name="Bryony Wright" userId="4dde1f76-7958-43c2-8ab3-478304765297" providerId="ADAL" clId="{44EC2494-B1BB-4E85-9C0C-5523632415C7}" dt="2024-01-26T17:02:59.834" v="443" actId="20577"/>
        <pc:sldMkLst>
          <pc:docMk/>
          <pc:sldMk cId="0" sldId="259"/>
        </pc:sldMkLst>
        <pc:spChg chg="mod">
          <ac:chgData name="Bryony Wright" userId="4dde1f76-7958-43c2-8ab3-478304765297" providerId="ADAL" clId="{44EC2494-B1BB-4E85-9C0C-5523632415C7}" dt="2024-01-26T17:02:59.834" v="443" actId="20577"/>
          <ac:spMkLst>
            <pc:docMk/>
            <pc:sldMk cId="0" sldId="259"/>
            <ac:spMk id="5" creationId="{BB89E2BC-E04A-349B-DACB-8DCDA42AF930}"/>
          </ac:spMkLst>
        </pc:spChg>
      </pc:sldChg>
      <pc:sldChg chg="modSp mod">
        <pc:chgData name="Bryony Wright" userId="4dde1f76-7958-43c2-8ab3-478304765297" providerId="ADAL" clId="{44EC2494-B1BB-4E85-9C0C-5523632415C7}" dt="2024-01-26T16:41:25.714" v="124" actId="33524"/>
        <pc:sldMkLst>
          <pc:docMk/>
          <pc:sldMk cId="0" sldId="260"/>
        </pc:sldMkLst>
        <pc:spChg chg="mod">
          <ac:chgData name="Bryony Wright" userId="4dde1f76-7958-43c2-8ab3-478304765297" providerId="ADAL" clId="{44EC2494-B1BB-4E85-9C0C-5523632415C7}" dt="2024-01-26T16:41:25.714" v="124" actId="33524"/>
          <ac:spMkLst>
            <pc:docMk/>
            <pc:sldMk cId="0" sldId="260"/>
            <ac:spMk id="15362" creationId="{F06AFA64-7F53-5643-9C51-40F49707FBB1}"/>
          </ac:spMkLst>
        </pc:spChg>
      </pc:sldChg>
      <pc:sldChg chg="modSp mod">
        <pc:chgData name="Bryony Wright" userId="4dde1f76-7958-43c2-8ab3-478304765297" providerId="ADAL" clId="{44EC2494-B1BB-4E85-9C0C-5523632415C7}" dt="2024-01-26T16:50:46.466" v="402" actId="20577"/>
        <pc:sldMkLst>
          <pc:docMk/>
          <pc:sldMk cId="3577000783" sldId="261"/>
        </pc:sldMkLst>
        <pc:spChg chg="mod">
          <ac:chgData name="Bryony Wright" userId="4dde1f76-7958-43c2-8ab3-478304765297" providerId="ADAL" clId="{44EC2494-B1BB-4E85-9C0C-5523632415C7}" dt="2024-01-26T16:37:35.385" v="61" actId="113"/>
          <ac:spMkLst>
            <pc:docMk/>
            <pc:sldMk cId="3577000783" sldId="261"/>
            <ac:spMk id="13313" creationId="{3EA0C177-94AE-8540-80A3-DA0BFF335D1B}"/>
          </ac:spMkLst>
        </pc:spChg>
        <pc:spChg chg="mod">
          <ac:chgData name="Bryony Wright" userId="4dde1f76-7958-43c2-8ab3-478304765297" providerId="ADAL" clId="{44EC2494-B1BB-4E85-9C0C-5523632415C7}" dt="2024-01-26T16:50:46.466" v="402" actId="20577"/>
          <ac:spMkLst>
            <pc:docMk/>
            <pc:sldMk cId="3577000783" sldId="261"/>
            <ac:spMk id="13314" creationId="{EDD31A16-B4C0-3944-B1DE-946B829D39A2}"/>
          </ac:spMkLst>
        </pc:spChg>
      </pc:sldChg>
      <pc:sldChg chg="modSp mod">
        <pc:chgData name="Bryony Wright" userId="4dde1f76-7958-43c2-8ab3-478304765297" providerId="ADAL" clId="{44EC2494-B1BB-4E85-9C0C-5523632415C7}" dt="2024-01-26T16:39:43.493" v="79" actId="6549"/>
        <pc:sldMkLst>
          <pc:docMk/>
          <pc:sldMk cId="3527641505" sldId="263"/>
        </pc:sldMkLst>
        <pc:spChg chg="mod">
          <ac:chgData name="Bryony Wright" userId="4dde1f76-7958-43c2-8ab3-478304765297" providerId="ADAL" clId="{44EC2494-B1BB-4E85-9C0C-5523632415C7}" dt="2024-01-26T16:39:43.493" v="79" actId="6549"/>
          <ac:spMkLst>
            <pc:docMk/>
            <pc:sldMk cId="3527641505" sldId="263"/>
            <ac:spMk id="5" creationId="{BB89E2BC-E04A-349B-DACB-8DCDA42AF930}"/>
          </ac:spMkLst>
        </pc:spChg>
      </pc:sldChg>
      <pc:sldChg chg="modSp mod">
        <pc:chgData name="Bryony Wright" userId="4dde1f76-7958-43c2-8ab3-478304765297" providerId="ADAL" clId="{44EC2494-B1BB-4E85-9C0C-5523632415C7}" dt="2024-01-26T16:40:46.206" v="120" actId="20577"/>
        <pc:sldMkLst>
          <pc:docMk/>
          <pc:sldMk cId="3207906682" sldId="265"/>
        </pc:sldMkLst>
        <pc:spChg chg="mod">
          <ac:chgData name="Bryony Wright" userId="4dde1f76-7958-43c2-8ab3-478304765297" providerId="ADAL" clId="{44EC2494-B1BB-4E85-9C0C-5523632415C7}" dt="2024-01-26T16:40:46.206" v="120" actId="20577"/>
          <ac:spMkLst>
            <pc:docMk/>
            <pc:sldMk cId="3207906682" sldId="265"/>
            <ac:spMk id="5" creationId="{BB89E2BC-E04A-349B-DACB-8DCDA42AF930}"/>
          </ac:spMkLst>
        </pc:spChg>
      </pc:sldChg>
      <pc:sldChg chg="modSp mod">
        <pc:chgData name="Bryony Wright" userId="4dde1f76-7958-43c2-8ab3-478304765297" providerId="ADAL" clId="{44EC2494-B1BB-4E85-9C0C-5523632415C7}" dt="2024-01-26T16:39:14.684" v="73" actId="6549"/>
        <pc:sldMkLst>
          <pc:docMk/>
          <pc:sldMk cId="1198722903" sldId="266"/>
        </pc:sldMkLst>
        <pc:spChg chg="mod">
          <ac:chgData name="Bryony Wright" userId="4dde1f76-7958-43c2-8ab3-478304765297" providerId="ADAL" clId="{44EC2494-B1BB-4E85-9C0C-5523632415C7}" dt="2024-01-26T16:38:45.759" v="65" actId="33524"/>
          <ac:spMkLst>
            <pc:docMk/>
            <pc:sldMk cId="1198722903" sldId="266"/>
            <ac:spMk id="5" creationId="{BB89E2BC-E04A-349B-DACB-8DCDA42AF930}"/>
          </ac:spMkLst>
        </pc:spChg>
        <pc:spChg chg="mod">
          <ac:chgData name="Bryony Wright" userId="4dde1f76-7958-43c2-8ab3-478304765297" providerId="ADAL" clId="{44EC2494-B1BB-4E85-9C0C-5523632415C7}" dt="2024-01-26T16:39:14.684" v="73" actId="6549"/>
          <ac:spMkLst>
            <pc:docMk/>
            <pc:sldMk cId="1198722903" sldId="266"/>
            <ac:spMk id="7169" creationId="{3BFC7D4C-F9CA-974A-8843-E3908FDBE7B5}"/>
          </ac:spMkLst>
        </pc:spChg>
      </pc:sldChg>
      <pc:sldChg chg="addSp delSp modSp add mod">
        <pc:chgData name="Bryony Wright" userId="4dde1f76-7958-43c2-8ab3-478304765297" providerId="ADAL" clId="{44EC2494-B1BB-4E85-9C0C-5523632415C7}" dt="2024-01-26T17:20:09.109" v="444" actId="2711"/>
        <pc:sldMkLst>
          <pc:docMk/>
          <pc:sldMk cId="967540882" sldId="267"/>
        </pc:sldMkLst>
        <pc:spChg chg="add mod">
          <ac:chgData name="Bryony Wright" userId="4dde1f76-7958-43c2-8ab3-478304765297" providerId="ADAL" clId="{44EC2494-B1BB-4E85-9C0C-5523632415C7}" dt="2024-01-26T17:20:09.109" v="444" actId="2711"/>
          <ac:spMkLst>
            <pc:docMk/>
            <pc:sldMk cId="967540882" sldId="267"/>
            <ac:spMk id="2" creationId="{D134E715-FC5B-A5FA-8419-EB59A5BCFA5B}"/>
          </ac:spMkLst>
        </pc:spChg>
        <pc:spChg chg="mod">
          <ac:chgData name="Bryony Wright" userId="4dde1f76-7958-43c2-8ab3-478304765297" providerId="ADAL" clId="{44EC2494-B1BB-4E85-9C0C-5523632415C7}" dt="2024-01-26T16:42:15.480" v="155" actId="1076"/>
          <ac:spMkLst>
            <pc:docMk/>
            <pc:sldMk cId="967540882" sldId="267"/>
            <ac:spMk id="15361" creationId="{C67EAA9E-1153-4F43-8B3C-B280DE051F2E}"/>
          </ac:spMkLst>
        </pc:spChg>
        <pc:spChg chg="del mod">
          <ac:chgData name="Bryony Wright" userId="4dde1f76-7958-43c2-8ab3-478304765297" providerId="ADAL" clId="{44EC2494-B1BB-4E85-9C0C-5523632415C7}" dt="2024-01-26T16:42:02.797" v="150" actId="478"/>
          <ac:spMkLst>
            <pc:docMk/>
            <pc:sldMk cId="967540882" sldId="267"/>
            <ac:spMk id="15362" creationId="{F06AFA64-7F53-5643-9C51-40F49707FBB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1ADE40-8122-D249-9379-A9B36347F9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atin typeface="Calibri" charset="0"/>
              </a:defRPr>
            </a:lvl1pPr>
          </a:lstStyle>
          <a:p>
            <a:pPr>
              <a:defRPr/>
            </a:pPr>
            <a:endParaRPr lang="en-US"/>
          </a:p>
        </p:txBody>
      </p:sp>
      <p:sp>
        <p:nvSpPr>
          <p:cNvPr id="3" name="Date Placeholder 2">
            <a:extLst>
              <a:ext uri="{FF2B5EF4-FFF2-40B4-BE49-F238E27FC236}">
                <a16:creationId xmlns:a16="http://schemas.microsoft.com/office/drawing/2014/main" id="{3ED11888-FD30-B843-8F97-925908F1404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atin typeface="Calibri" charset="0"/>
              </a:defRPr>
            </a:lvl1pPr>
          </a:lstStyle>
          <a:p>
            <a:pPr>
              <a:defRPr/>
            </a:pPr>
            <a:fld id="{DB53924D-D309-2C4C-9225-E4BBD96C0070}" type="datetimeFigureOut">
              <a:rPr lang="en-US"/>
              <a:pPr>
                <a:defRPr/>
              </a:pPr>
              <a:t>1/26/2024</a:t>
            </a:fld>
            <a:endParaRPr lang="en-US"/>
          </a:p>
        </p:txBody>
      </p:sp>
      <p:sp>
        <p:nvSpPr>
          <p:cNvPr id="4" name="Footer Placeholder 3">
            <a:extLst>
              <a:ext uri="{FF2B5EF4-FFF2-40B4-BE49-F238E27FC236}">
                <a16:creationId xmlns:a16="http://schemas.microsoft.com/office/drawing/2014/main" id="{278A84FC-C46D-F841-946F-886D3F887F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smtClean="0">
                <a:latin typeface="Calibri" charset="0"/>
              </a:defRPr>
            </a:lvl1pPr>
          </a:lstStyle>
          <a:p>
            <a:pPr>
              <a:defRPr/>
            </a:pPr>
            <a:endParaRPr lang="en-US"/>
          </a:p>
        </p:txBody>
      </p:sp>
      <p:sp>
        <p:nvSpPr>
          <p:cNvPr id="5" name="Slide Number Placeholder 4">
            <a:extLst>
              <a:ext uri="{FF2B5EF4-FFF2-40B4-BE49-F238E27FC236}">
                <a16:creationId xmlns:a16="http://schemas.microsoft.com/office/drawing/2014/main" id="{8B143E27-3DEF-4B45-9F69-6D21E530BC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smtClean="0">
                <a:latin typeface="Calibri" charset="0"/>
              </a:defRPr>
            </a:lvl1pPr>
          </a:lstStyle>
          <a:p>
            <a:pPr>
              <a:defRPr/>
            </a:pPr>
            <a:fld id="{903C4B3F-1151-7C46-B7BC-51176D2DF52A}" type="slidenum">
              <a:rPr lang="en-US"/>
              <a:pPr>
                <a:defRPr/>
              </a:pPr>
              <a:t>‹#›</a:t>
            </a:fld>
            <a:endParaRPr lang="en-US"/>
          </a:p>
        </p:txBody>
      </p:sp>
    </p:spTree>
    <p:extLst>
      <p:ext uri="{BB962C8B-B14F-4D97-AF65-F5344CB8AC3E}">
        <p14:creationId xmlns:p14="http://schemas.microsoft.com/office/powerpoint/2010/main" val="3196155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7AC015-F82A-2645-8B08-F98F30640E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atin typeface="Calibri" charset="0"/>
              </a:defRPr>
            </a:lvl1pPr>
          </a:lstStyle>
          <a:p>
            <a:pPr>
              <a:defRPr/>
            </a:pPr>
            <a:endParaRPr lang="en-US"/>
          </a:p>
        </p:txBody>
      </p:sp>
      <p:sp>
        <p:nvSpPr>
          <p:cNvPr id="3" name="Date Placeholder 2">
            <a:extLst>
              <a:ext uri="{FF2B5EF4-FFF2-40B4-BE49-F238E27FC236}">
                <a16:creationId xmlns:a16="http://schemas.microsoft.com/office/drawing/2014/main" id="{81690739-5DA8-8244-92D3-161F59D78DD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atin typeface="Calibri" charset="0"/>
              </a:defRPr>
            </a:lvl1pPr>
          </a:lstStyle>
          <a:p>
            <a:pPr>
              <a:defRPr/>
            </a:pPr>
            <a:fld id="{D460C319-DC81-264F-90B1-45425797ED72}" type="datetimeFigureOut">
              <a:rPr lang="en-US"/>
              <a:pPr>
                <a:defRPr/>
              </a:pPr>
              <a:t>1/26/2024</a:t>
            </a:fld>
            <a:endParaRPr lang="en-US"/>
          </a:p>
        </p:txBody>
      </p:sp>
      <p:sp>
        <p:nvSpPr>
          <p:cNvPr id="4" name="Slide Image Placeholder 3">
            <a:extLst>
              <a:ext uri="{FF2B5EF4-FFF2-40B4-BE49-F238E27FC236}">
                <a16:creationId xmlns:a16="http://schemas.microsoft.com/office/drawing/2014/main" id="{F3ADD38D-322A-4D4C-9E7B-D9C958CCB994}"/>
              </a:ext>
            </a:extLst>
          </p:cNvPr>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CEDBE3E-7312-EB43-B4E8-4943C19D203A}"/>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9ED878A-A01C-E74D-A32C-89D63C1B376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atin typeface="Calibri" charset="0"/>
              </a:defRPr>
            </a:lvl1pPr>
          </a:lstStyle>
          <a:p>
            <a:pPr>
              <a:defRPr/>
            </a:pPr>
            <a:endParaRPr lang="en-US"/>
          </a:p>
        </p:txBody>
      </p:sp>
      <p:sp>
        <p:nvSpPr>
          <p:cNvPr id="7" name="Slide Number Placeholder 6">
            <a:extLst>
              <a:ext uri="{FF2B5EF4-FFF2-40B4-BE49-F238E27FC236}">
                <a16:creationId xmlns:a16="http://schemas.microsoft.com/office/drawing/2014/main" id="{C9C70817-EF4D-684C-8846-B8BF7C8178D9}"/>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atin typeface="Calibri" charset="0"/>
              </a:defRPr>
            </a:lvl1pPr>
          </a:lstStyle>
          <a:p>
            <a:pPr>
              <a:defRPr/>
            </a:pPr>
            <a:fld id="{43000668-4B85-DE49-BC2F-E0E9F6C43842}" type="slidenum">
              <a:rPr lang="en-US"/>
              <a:pPr>
                <a:defRPr/>
              </a:pPr>
              <a:t>‹#›</a:t>
            </a:fld>
            <a:endParaRPr lang="en-US"/>
          </a:p>
        </p:txBody>
      </p:sp>
    </p:spTree>
    <p:extLst>
      <p:ext uri="{BB962C8B-B14F-4D97-AF65-F5344CB8AC3E}">
        <p14:creationId xmlns:p14="http://schemas.microsoft.com/office/powerpoint/2010/main" val="5007316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432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004306" y="1268876"/>
            <a:ext cx="6929960" cy="1806112"/>
          </a:xfrm>
          <a:prstGeom prst="rect">
            <a:avLst/>
          </a:prstGeom>
        </p:spPr>
        <p:txBody>
          <a:bodyPr lIns="0" tIns="0" rIns="0" bIns="0"/>
          <a:lstStyle>
            <a:lvl1pPr marL="0" indent="0">
              <a:buNone/>
              <a:defRPr sz="4800" b="1">
                <a:solidFill>
                  <a:schemeClr val="accent2"/>
                </a:solidFill>
              </a:defRPr>
            </a:lvl1pPr>
            <a:lvl2pPr marL="457200" indent="0">
              <a:buNone/>
              <a:defRPr sz="4800" b="1"/>
            </a:lvl2pPr>
            <a:lvl3pPr marL="914400" indent="0">
              <a:buNone/>
              <a:defRPr sz="4800" b="1"/>
            </a:lvl3pPr>
            <a:lvl4pPr marL="1371600" indent="0">
              <a:buNone/>
              <a:defRPr sz="4800" b="1"/>
            </a:lvl4pPr>
            <a:lvl5pPr marL="1828800" indent="0">
              <a:buNone/>
              <a:defRPr sz="4800" b="1"/>
            </a:lvl5pPr>
          </a:lstStyle>
          <a:p>
            <a:pPr lvl="0"/>
            <a:r>
              <a:rPr lang="en-US"/>
              <a:t>Click to edit Master text styles</a:t>
            </a:r>
          </a:p>
        </p:txBody>
      </p:sp>
    </p:spTree>
    <p:extLst>
      <p:ext uri="{BB962C8B-B14F-4D97-AF65-F5344CB8AC3E}">
        <p14:creationId xmlns:p14="http://schemas.microsoft.com/office/powerpoint/2010/main" val="10937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4"/>
          <p:cNvSpPr>
            <a:spLocks noGrp="1"/>
          </p:cNvSpPr>
          <p:nvPr>
            <p:ph type="body" sz="quarter" idx="10"/>
          </p:nvPr>
        </p:nvSpPr>
        <p:spPr>
          <a:xfrm>
            <a:off x="1004306" y="1268876"/>
            <a:ext cx="6929960" cy="1596562"/>
          </a:xfrm>
          <a:prstGeom prst="rect">
            <a:avLst/>
          </a:prstGeom>
        </p:spPr>
        <p:txBody>
          <a:bodyPr lIns="0" tIns="0" rIns="0" bIns="0"/>
          <a:lstStyle>
            <a:lvl1pPr marL="0" indent="0">
              <a:buNone/>
              <a:defRPr sz="4800" b="0" baseline="0">
                <a:solidFill>
                  <a:schemeClr val="accent2"/>
                </a:solidFill>
              </a:defRPr>
            </a:lvl1pPr>
            <a:lvl2pPr marL="457200" indent="0">
              <a:buNone/>
              <a:defRPr sz="4800" b="1"/>
            </a:lvl2pPr>
            <a:lvl3pPr marL="914400" indent="0">
              <a:buNone/>
              <a:defRPr sz="4800" b="1"/>
            </a:lvl3pPr>
            <a:lvl4pPr marL="1371600" indent="0">
              <a:buNone/>
              <a:defRPr sz="4800" b="1"/>
            </a:lvl4pPr>
            <a:lvl5pPr marL="1828800" indent="0">
              <a:buNone/>
              <a:defRPr sz="4800" b="1"/>
            </a:lvl5pPr>
          </a:lstStyle>
          <a:p>
            <a:pPr lvl="0"/>
            <a:r>
              <a:rPr lang="en-US"/>
              <a:t>Click to edit Master text styles</a:t>
            </a:r>
          </a:p>
        </p:txBody>
      </p:sp>
      <p:sp>
        <p:nvSpPr>
          <p:cNvPr id="6" name="Text Placeholder 5"/>
          <p:cNvSpPr>
            <a:spLocks noGrp="1"/>
          </p:cNvSpPr>
          <p:nvPr>
            <p:ph type="body" sz="quarter" idx="11"/>
          </p:nvPr>
        </p:nvSpPr>
        <p:spPr>
          <a:xfrm>
            <a:off x="1004306" y="2865438"/>
            <a:ext cx="6929960" cy="784225"/>
          </a:xfrm>
          <a:prstGeom prst="rect">
            <a:avLst/>
          </a:prstGeom>
        </p:spPr>
        <p:txBody>
          <a:bodyPr lIns="0" tIns="0" rIns="0" bIns="0"/>
          <a:lstStyle>
            <a:lvl1pPr marL="0" indent="0">
              <a:buNone/>
              <a:defRPr sz="2400" b="1">
                <a:solidFill>
                  <a:schemeClr val="tx1"/>
                </a:solidFill>
              </a:defRPr>
            </a:lvl1pPr>
            <a:lvl2pPr marL="457200" indent="0">
              <a:buNone/>
              <a:defRPr sz="2400" b="1"/>
            </a:lvl2pPr>
            <a:lvl3pPr marL="914400" indent="0">
              <a:buNone/>
              <a:defRPr sz="2400" b="1"/>
            </a:lvl3pPr>
            <a:lvl4pPr marL="1371600" indent="0">
              <a:buNone/>
              <a:defRPr sz="2400" b="1"/>
            </a:lvl4pPr>
            <a:lvl5pPr marL="1828800" indent="0">
              <a:buNone/>
              <a:defRPr sz="2400" b="1"/>
            </a:lvl5pPr>
          </a:lstStyle>
          <a:p>
            <a:pPr lvl="0"/>
            <a:r>
              <a:rPr lang="en-US"/>
              <a:t>Click to edit Master text styles</a:t>
            </a:r>
          </a:p>
        </p:txBody>
      </p:sp>
    </p:spTree>
    <p:extLst>
      <p:ext uri="{BB962C8B-B14F-4D97-AF65-F5344CB8AC3E}">
        <p14:creationId xmlns:p14="http://schemas.microsoft.com/office/powerpoint/2010/main" val="368690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023021" y="1443037"/>
            <a:ext cx="6804025" cy="452437"/>
          </a:xfrm>
          <a:prstGeom prst="rect">
            <a:avLst/>
          </a:prstGeom>
        </p:spPr>
        <p:txBody>
          <a:bodyPr lIns="0" tIns="0" rIns="0" bIns="0"/>
          <a:lstStyle>
            <a:lvl1pPr marL="0" indent="0">
              <a:buNone/>
              <a:defRPr sz="3000" b="1">
                <a:solidFill>
                  <a:schemeClr val="accent2"/>
                </a:solidFill>
              </a:defRPr>
            </a:lvl1pPr>
            <a:lvl2pPr marL="457200" indent="0">
              <a:buNone/>
              <a:defRPr sz="2400" b="1">
                <a:solidFill>
                  <a:schemeClr val="accent2"/>
                </a:solidFill>
              </a:defRPr>
            </a:lvl2pPr>
            <a:lvl3pPr marL="914400" indent="0">
              <a:buNone/>
              <a:defRPr sz="2400" b="1">
                <a:solidFill>
                  <a:schemeClr val="accent2"/>
                </a:solidFill>
              </a:defRPr>
            </a:lvl3pPr>
            <a:lvl4pPr marL="1371600" indent="0">
              <a:buNone/>
              <a:defRPr sz="2400" b="1">
                <a:solidFill>
                  <a:schemeClr val="accent2"/>
                </a:solidFill>
              </a:defRPr>
            </a:lvl4pPr>
            <a:lvl5pPr marL="1828800" indent="0">
              <a:buNone/>
              <a:defRPr sz="2400" b="1">
                <a:solidFill>
                  <a:schemeClr val="accent2"/>
                </a:solidFill>
              </a:defRPr>
            </a:lvl5pPr>
          </a:lstStyle>
          <a:p>
            <a:pPr lvl="0"/>
            <a:r>
              <a:rPr lang="en-US"/>
              <a:t>Click to edit Master text styles</a:t>
            </a:r>
          </a:p>
        </p:txBody>
      </p:sp>
      <p:sp>
        <p:nvSpPr>
          <p:cNvPr id="7" name="Content Placeholder 6"/>
          <p:cNvSpPr>
            <a:spLocks noGrp="1"/>
          </p:cNvSpPr>
          <p:nvPr>
            <p:ph sz="quarter" idx="11"/>
          </p:nvPr>
        </p:nvSpPr>
        <p:spPr>
          <a:xfrm>
            <a:off x="1022350" y="2232586"/>
            <a:ext cx="6804025" cy="2657466"/>
          </a:xfrm>
          <a:prstGeom prst="rect">
            <a:avLst/>
          </a:prstGeom>
        </p:spPr>
        <p:txBody>
          <a:bodyPr lIns="0" tIns="0" rIns="0" bIns="0"/>
          <a:lstStyle>
            <a:lvl1pPr marL="0" indent="0">
              <a:spcAft>
                <a:spcPts val="600"/>
              </a:spcAft>
              <a:buNone/>
              <a:defRPr sz="1600"/>
            </a:lvl1pPr>
            <a:lvl2pPr marL="271463" indent="-266700">
              <a:buFont typeface="Arial" charset="0"/>
              <a:buChar char="•"/>
              <a:tabLst/>
              <a:defRPr sz="1600"/>
            </a:lvl2pPr>
            <a:lvl3pPr marL="557213" indent="-285750">
              <a:buFont typeface="Arial" charset="0"/>
              <a:buChar char="•"/>
              <a:tabLst/>
              <a:defRPr sz="1600"/>
            </a:lvl3pPr>
            <a:lvl4pPr marL="889000" indent="-311150">
              <a:buFont typeface="Arial" charset="0"/>
              <a:buChar char="•"/>
              <a:tabLst/>
              <a:defRPr sz="1600"/>
            </a:lvl4pPr>
            <a:lvl5pPr marL="1155700" indent="-266700">
              <a:buFont typeface="Arial" charset="0"/>
              <a:buChar char="•"/>
              <a:tabLs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2783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9" name="Text Placeholder 4"/>
          <p:cNvSpPr>
            <a:spLocks noGrp="1"/>
          </p:cNvSpPr>
          <p:nvPr>
            <p:ph type="body" sz="quarter" idx="10"/>
          </p:nvPr>
        </p:nvSpPr>
        <p:spPr>
          <a:xfrm>
            <a:off x="1023021" y="1443037"/>
            <a:ext cx="6804025" cy="452437"/>
          </a:xfrm>
          <a:prstGeom prst="rect">
            <a:avLst/>
          </a:prstGeom>
        </p:spPr>
        <p:txBody>
          <a:bodyPr lIns="0" tIns="0" rIns="0" bIns="0"/>
          <a:lstStyle>
            <a:lvl1pPr marL="0" indent="0">
              <a:buNone/>
              <a:defRPr sz="3000" b="1">
                <a:solidFill>
                  <a:schemeClr val="accent2"/>
                </a:solidFill>
              </a:defRPr>
            </a:lvl1pPr>
            <a:lvl2pPr marL="457200" indent="0">
              <a:buNone/>
              <a:defRPr sz="2400" b="1">
                <a:solidFill>
                  <a:schemeClr val="accent2"/>
                </a:solidFill>
              </a:defRPr>
            </a:lvl2pPr>
            <a:lvl3pPr marL="914400" indent="0">
              <a:buNone/>
              <a:defRPr sz="2400" b="1">
                <a:solidFill>
                  <a:schemeClr val="accent2"/>
                </a:solidFill>
              </a:defRPr>
            </a:lvl3pPr>
            <a:lvl4pPr marL="1371600" indent="0">
              <a:buNone/>
              <a:defRPr sz="2400" b="1">
                <a:solidFill>
                  <a:schemeClr val="accent2"/>
                </a:solidFill>
              </a:defRPr>
            </a:lvl4pPr>
            <a:lvl5pPr marL="1828800" indent="0">
              <a:buNone/>
              <a:defRPr sz="2400" b="1">
                <a:solidFill>
                  <a:schemeClr val="accent2"/>
                </a:solidFill>
              </a:defRPr>
            </a:lvl5pPr>
          </a:lstStyle>
          <a:p>
            <a:pPr lvl="0"/>
            <a:r>
              <a:rPr lang="en-US"/>
              <a:t>Click to edit Master text styles</a:t>
            </a:r>
          </a:p>
        </p:txBody>
      </p:sp>
      <p:sp>
        <p:nvSpPr>
          <p:cNvPr id="14" name="Picture Placeholder 13"/>
          <p:cNvSpPr>
            <a:spLocks noGrp="1"/>
          </p:cNvSpPr>
          <p:nvPr>
            <p:ph type="pic" sz="quarter" idx="14"/>
          </p:nvPr>
        </p:nvSpPr>
        <p:spPr>
          <a:xfrm>
            <a:off x="1022350" y="2351104"/>
            <a:ext cx="2076450" cy="1936750"/>
          </a:xfrm>
          <a:prstGeom prst="rect">
            <a:avLst/>
          </a:prstGeom>
        </p:spPr>
        <p:txBody>
          <a:bodyPr/>
          <a:lstStyle>
            <a:lvl1pPr marL="0" indent="0">
              <a:buNone/>
              <a:defRPr sz="800"/>
            </a:lvl1pPr>
          </a:lstStyle>
          <a:p>
            <a:pPr lvl="0"/>
            <a:endParaRPr lang="en-US" noProof="0" dirty="0"/>
          </a:p>
        </p:txBody>
      </p:sp>
      <p:sp>
        <p:nvSpPr>
          <p:cNvPr id="15" name="Picture Placeholder 13"/>
          <p:cNvSpPr>
            <a:spLocks noGrp="1"/>
          </p:cNvSpPr>
          <p:nvPr>
            <p:ph type="pic" sz="quarter" idx="15"/>
          </p:nvPr>
        </p:nvSpPr>
        <p:spPr>
          <a:xfrm>
            <a:off x="3638097" y="2351104"/>
            <a:ext cx="2076450" cy="1936750"/>
          </a:xfrm>
          <a:prstGeom prst="rect">
            <a:avLst/>
          </a:prstGeom>
        </p:spPr>
        <p:txBody>
          <a:bodyPr/>
          <a:lstStyle>
            <a:lvl1pPr marL="0" indent="0">
              <a:buNone/>
              <a:defRPr sz="800"/>
            </a:lvl1pPr>
          </a:lstStyle>
          <a:p>
            <a:pPr lvl="0"/>
            <a:endParaRPr lang="en-US" noProof="0" dirty="0"/>
          </a:p>
        </p:txBody>
      </p:sp>
      <p:sp>
        <p:nvSpPr>
          <p:cNvPr id="16" name="Picture Placeholder 13"/>
          <p:cNvSpPr>
            <a:spLocks noGrp="1"/>
          </p:cNvSpPr>
          <p:nvPr>
            <p:ph type="pic" sz="quarter" idx="16"/>
          </p:nvPr>
        </p:nvSpPr>
        <p:spPr>
          <a:xfrm>
            <a:off x="6253843" y="2351104"/>
            <a:ext cx="2076450" cy="1936750"/>
          </a:xfrm>
          <a:prstGeom prst="rect">
            <a:avLst/>
          </a:prstGeom>
        </p:spPr>
        <p:txBody>
          <a:bodyPr/>
          <a:lstStyle>
            <a:lvl1pPr marL="0" indent="0">
              <a:buNone/>
              <a:defRPr sz="800"/>
            </a:lvl1pPr>
          </a:lstStyle>
          <a:p>
            <a:pPr lvl="0"/>
            <a:endParaRPr lang="en-US" noProof="0" dirty="0"/>
          </a:p>
        </p:txBody>
      </p:sp>
      <p:sp>
        <p:nvSpPr>
          <p:cNvPr id="18" name="Text Placeholder 17"/>
          <p:cNvSpPr>
            <a:spLocks noGrp="1"/>
          </p:cNvSpPr>
          <p:nvPr>
            <p:ph type="body" sz="quarter" idx="17"/>
          </p:nvPr>
        </p:nvSpPr>
        <p:spPr>
          <a:xfrm>
            <a:off x="1022350" y="4504430"/>
            <a:ext cx="2076450" cy="376237"/>
          </a:xfrm>
          <a:prstGeom prst="rect">
            <a:avLst/>
          </a:prstGeom>
        </p:spPr>
        <p:txBody>
          <a:bodyPr lIns="0" tIns="0" rIns="0" bIns="0"/>
          <a:lstStyle>
            <a:lvl1pPr marL="0" indent="0">
              <a:buNone/>
              <a:defRPr sz="1200" baseline="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a:t>Click to edit Master text styles</a:t>
            </a:r>
          </a:p>
        </p:txBody>
      </p:sp>
      <p:sp>
        <p:nvSpPr>
          <p:cNvPr id="19" name="Text Placeholder 17"/>
          <p:cNvSpPr>
            <a:spLocks noGrp="1"/>
          </p:cNvSpPr>
          <p:nvPr>
            <p:ph type="body" sz="quarter" idx="18"/>
          </p:nvPr>
        </p:nvSpPr>
        <p:spPr>
          <a:xfrm>
            <a:off x="3648462" y="4504430"/>
            <a:ext cx="2076450" cy="376237"/>
          </a:xfrm>
          <a:prstGeom prst="rect">
            <a:avLst/>
          </a:prstGeom>
        </p:spPr>
        <p:txBody>
          <a:bodyPr lIns="0" tIns="0" rIns="0" bIns="0"/>
          <a:lstStyle>
            <a:lvl1pPr marL="0" indent="0">
              <a:buNone/>
              <a:defRPr sz="1200" baseline="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a:t>Click to edit Master text styles</a:t>
            </a:r>
          </a:p>
        </p:txBody>
      </p:sp>
      <p:sp>
        <p:nvSpPr>
          <p:cNvPr id="20" name="Text Placeholder 17"/>
          <p:cNvSpPr>
            <a:spLocks noGrp="1"/>
          </p:cNvSpPr>
          <p:nvPr>
            <p:ph type="body" sz="quarter" idx="19"/>
          </p:nvPr>
        </p:nvSpPr>
        <p:spPr>
          <a:xfrm>
            <a:off x="6257848" y="4504430"/>
            <a:ext cx="2076450" cy="376237"/>
          </a:xfrm>
          <a:prstGeom prst="rect">
            <a:avLst/>
          </a:prstGeom>
        </p:spPr>
        <p:txBody>
          <a:bodyPr lIns="0" tIns="0" rIns="0" bIns="0"/>
          <a:lstStyle>
            <a:lvl1pPr marL="0" indent="0">
              <a:buNone/>
              <a:defRPr sz="1200" baseline="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a:t>Click to edit Master text styles</a:t>
            </a:r>
          </a:p>
        </p:txBody>
      </p:sp>
    </p:spTree>
    <p:extLst>
      <p:ext uri="{BB962C8B-B14F-4D97-AF65-F5344CB8AC3E}">
        <p14:creationId xmlns:p14="http://schemas.microsoft.com/office/powerpoint/2010/main" val="1059124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Text Placeholder 4"/>
          <p:cNvSpPr>
            <a:spLocks noGrp="1"/>
          </p:cNvSpPr>
          <p:nvPr>
            <p:ph type="body" sz="quarter" idx="10"/>
          </p:nvPr>
        </p:nvSpPr>
        <p:spPr>
          <a:xfrm>
            <a:off x="1023021" y="1443037"/>
            <a:ext cx="6804025" cy="452437"/>
          </a:xfrm>
          <a:prstGeom prst="rect">
            <a:avLst/>
          </a:prstGeom>
        </p:spPr>
        <p:txBody>
          <a:bodyPr lIns="0" tIns="0" rIns="0" bIns="0"/>
          <a:lstStyle>
            <a:lvl1pPr marL="0" indent="0">
              <a:buNone/>
              <a:defRPr sz="3000" b="1">
                <a:solidFill>
                  <a:schemeClr val="accent2"/>
                </a:solidFill>
              </a:defRPr>
            </a:lvl1pPr>
            <a:lvl2pPr marL="457200" indent="0">
              <a:buNone/>
              <a:defRPr sz="2400" b="1">
                <a:solidFill>
                  <a:schemeClr val="accent2"/>
                </a:solidFill>
              </a:defRPr>
            </a:lvl2pPr>
            <a:lvl3pPr marL="914400" indent="0">
              <a:buNone/>
              <a:defRPr sz="2400" b="1">
                <a:solidFill>
                  <a:schemeClr val="accent2"/>
                </a:solidFill>
              </a:defRPr>
            </a:lvl3pPr>
            <a:lvl4pPr marL="1371600" indent="0">
              <a:buNone/>
              <a:defRPr sz="2400" b="1">
                <a:solidFill>
                  <a:schemeClr val="accent2"/>
                </a:solidFill>
              </a:defRPr>
            </a:lvl4pPr>
            <a:lvl5pPr marL="1828800" indent="0">
              <a:buNone/>
              <a:defRPr sz="2400" b="1">
                <a:solidFill>
                  <a:schemeClr val="accent2"/>
                </a:solidFill>
              </a:defRPr>
            </a:lvl5pPr>
          </a:lstStyle>
          <a:p>
            <a:pPr lvl="0"/>
            <a:r>
              <a:rPr lang="en-US"/>
              <a:t>Click to edit Master text styles</a:t>
            </a:r>
          </a:p>
        </p:txBody>
      </p:sp>
      <p:sp>
        <p:nvSpPr>
          <p:cNvPr id="7" name="Content Placeholder 6"/>
          <p:cNvSpPr>
            <a:spLocks noGrp="1"/>
          </p:cNvSpPr>
          <p:nvPr>
            <p:ph sz="quarter" idx="11"/>
          </p:nvPr>
        </p:nvSpPr>
        <p:spPr>
          <a:xfrm>
            <a:off x="1022351" y="2232586"/>
            <a:ext cx="3225918" cy="2657466"/>
          </a:xfrm>
          <a:prstGeom prst="rect">
            <a:avLst/>
          </a:prstGeom>
        </p:spPr>
        <p:txBody>
          <a:bodyPr lIns="0" tIns="0" rIns="0" bIns="0"/>
          <a:lstStyle>
            <a:lvl1pPr marL="0" indent="0">
              <a:spcAft>
                <a:spcPts val="600"/>
              </a:spcAft>
              <a:buNone/>
              <a:defRPr sz="1600" baseline="0"/>
            </a:lvl1pPr>
            <a:lvl2pPr marL="271463" indent="-266700">
              <a:buFont typeface="Arial" charset="0"/>
              <a:buChar char="•"/>
              <a:tabLst/>
              <a:defRPr sz="1600"/>
            </a:lvl2pPr>
            <a:lvl3pPr marL="538163" indent="-266700">
              <a:buFont typeface="Arial" charset="0"/>
              <a:buChar char="•"/>
              <a:tabLst/>
              <a:defRPr sz="1600"/>
            </a:lvl3pPr>
            <a:lvl4pPr marL="804863" indent="-266700">
              <a:buFont typeface="Arial" charset="0"/>
              <a:buChar char="•"/>
              <a:tabLst/>
              <a:defRPr sz="1600"/>
            </a:lvl4pPr>
            <a:lvl5pPr marL="1069975" indent="-265113">
              <a:buFont typeface="Arial" charset="0"/>
              <a:buChar char="•"/>
              <a:tabLs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40626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9" r:id="rId1"/>
    <p:sldLayoutId id="2147483683" r:id="rId2"/>
    <p:sldLayoutId id="2147483680" r:id="rId3"/>
    <p:sldLayoutId id="2147483681" r:id="rId4"/>
    <p:sldLayoutId id="2147483682" r:id="rId5"/>
    <p:sldLayoutId id="2147483684" r:id="rId6"/>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Z:\Brand &amp; Templates\North Bristol NHS Trust Logos\Approved logos\Severn Pathology\Severn Pathology for print and offline - NHS Bl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9688" y="207677"/>
            <a:ext cx="2561135" cy="71948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Z:\Brand &amp; Templates\Brand Guidelines 2018 onwards\Brand Guidelines 2018\Final designs\Icons\NHS Purple one colour\Brunel build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5" y="2857500"/>
            <a:ext cx="4486425" cy="2251075"/>
          </a:xfrm>
          <a:prstGeom prst="rect">
            <a:avLst/>
          </a:prstGeom>
          <a:noFill/>
          <a:extLst>
            <a:ext uri="{909E8E84-426E-40DD-AFC4-6F175D3DCCD1}">
              <a14:hiddenFill xmlns:a14="http://schemas.microsoft.com/office/drawing/2010/main">
                <a:solidFill>
                  <a:srgbClr val="FFFFFF"/>
                </a:solidFill>
              </a14:hiddenFill>
            </a:ext>
          </a:extLst>
        </p:spPr>
      </p:pic>
      <p:sp>
        <p:nvSpPr>
          <p:cNvPr id="12289" name="Text Placeholder 4">
            <a:extLst>
              <a:ext uri="{FF2B5EF4-FFF2-40B4-BE49-F238E27FC236}">
                <a16:creationId xmlns:a16="http://schemas.microsoft.com/office/drawing/2014/main" id="{C19E2A1A-916D-B240-BCC5-A87DB2FDF10B}"/>
              </a:ext>
            </a:extLst>
          </p:cNvPr>
          <p:cNvSpPr>
            <a:spLocks noGrp="1"/>
          </p:cNvSpPr>
          <p:nvPr>
            <p:ph type="body" sz="quarter" idx="10"/>
          </p:nvPr>
        </p:nvSpPr>
        <p:spPr bwMode="auto">
          <a:xfrm>
            <a:off x="445212" y="984979"/>
            <a:ext cx="8304650" cy="1806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solidFill>
                  <a:srgbClr val="330072"/>
                </a:solidFill>
              </a:rPr>
              <a:t>My training experiences in Metabolic Biochemistry.</a:t>
            </a:r>
          </a:p>
        </p:txBody>
      </p:sp>
      <p:pic>
        <p:nvPicPr>
          <p:cNvPr id="8" name="Picture 7" descr="Icon&#10;&#10;Description automatically generated with medium confidence">
            <a:extLst>
              <a:ext uri="{FF2B5EF4-FFF2-40B4-BE49-F238E27FC236}">
                <a16:creationId xmlns:a16="http://schemas.microsoft.com/office/drawing/2014/main" id="{AC89F960-7AEA-470B-980C-EE60D447CD6B}"/>
              </a:ext>
            </a:extLst>
          </p:cNvPr>
          <p:cNvPicPr>
            <a:picLocks noChangeAspect="1"/>
          </p:cNvPicPr>
          <p:nvPr/>
        </p:nvPicPr>
        <p:blipFill rotWithShape="1">
          <a:blip r:embed="rId4"/>
          <a:srcRect t="64118" r="3333"/>
          <a:stretch/>
        </p:blipFill>
        <p:spPr>
          <a:xfrm>
            <a:off x="-2993" y="5158044"/>
            <a:ext cx="8892000" cy="556070"/>
          </a:xfrm>
          <a:prstGeom prst="rect">
            <a:avLst/>
          </a:prstGeom>
        </p:spPr>
      </p:pic>
      <p:sp>
        <p:nvSpPr>
          <p:cNvPr id="2" name="TextBox 1">
            <a:extLst>
              <a:ext uri="{FF2B5EF4-FFF2-40B4-BE49-F238E27FC236}">
                <a16:creationId xmlns:a16="http://schemas.microsoft.com/office/drawing/2014/main" id="{29293E67-7BDB-D34F-F6CB-D7127CD520E0}"/>
              </a:ext>
            </a:extLst>
          </p:cNvPr>
          <p:cNvSpPr txBox="1"/>
          <p:nvPr/>
        </p:nvSpPr>
        <p:spPr>
          <a:xfrm>
            <a:off x="4753303" y="2865383"/>
            <a:ext cx="4135704" cy="1077218"/>
          </a:xfrm>
          <a:prstGeom prst="rect">
            <a:avLst/>
          </a:prstGeom>
          <a:noFill/>
        </p:spPr>
        <p:txBody>
          <a:bodyPr wrap="square" rtlCol="0">
            <a:spAutoFit/>
          </a:bodyPr>
          <a:lstStyle/>
          <a:p>
            <a:r>
              <a:rPr lang="en-GB" sz="1600" dirty="0"/>
              <a:t>Bryony Wright</a:t>
            </a:r>
          </a:p>
          <a:p>
            <a:r>
              <a:rPr lang="en-GB" sz="1600" dirty="0"/>
              <a:t>Senior Biomedical Scientist Newborn Screening and Metabolic Biochemistry</a:t>
            </a:r>
          </a:p>
          <a:p>
            <a:r>
              <a:rPr lang="en-GB" sz="1600" dirty="0"/>
              <a:t>Southmead Hospital, Bristol</a:t>
            </a:r>
          </a:p>
        </p:txBody>
      </p:sp>
      <p:sp>
        <p:nvSpPr>
          <p:cNvPr id="3" name="TextBox 2">
            <a:extLst>
              <a:ext uri="{FF2B5EF4-FFF2-40B4-BE49-F238E27FC236}">
                <a16:creationId xmlns:a16="http://schemas.microsoft.com/office/drawing/2014/main" id="{409175A3-6087-7883-C7CA-310227A2F9F2}"/>
              </a:ext>
            </a:extLst>
          </p:cNvPr>
          <p:cNvSpPr txBox="1"/>
          <p:nvPr/>
        </p:nvSpPr>
        <p:spPr>
          <a:xfrm>
            <a:off x="4863662" y="4272455"/>
            <a:ext cx="3618186" cy="523220"/>
          </a:xfrm>
          <a:prstGeom prst="rect">
            <a:avLst/>
          </a:prstGeom>
          <a:noFill/>
        </p:spPr>
        <p:txBody>
          <a:bodyPr wrap="square" rtlCol="0">
            <a:spAutoFit/>
          </a:bodyPr>
          <a:lstStyle/>
          <a:p>
            <a:r>
              <a:rPr lang="en-GB" sz="1400" dirty="0" err="1"/>
              <a:t>MetBioNet</a:t>
            </a:r>
            <a:r>
              <a:rPr lang="en-GB" sz="1400" dirty="0"/>
              <a:t> BMS training group</a:t>
            </a:r>
          </a:p>
          <a:p>
            <a:r>
              <a:rPr lang="en-GB" sz="1400" dirty="0"/>
              <a:t>30/01/2024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1">
            <a:extLst>
              <a:ext uri="{FF2B5EF4-FFF2-40B4-BE49-F238E27FC236}">
                <a16:creationId xmlns:a16="http://schemas.microsoft.com/office/drawing/2014/main" id="{C67EAA9E-1153-4F43-8B3C-B280DE051F2E}"/>
              </a:ext>
            </a:extLst>
          </p:cNvPr>
          <p:cNvSpPr>
            <a:spLocks noGrp="1"/>
          </p:cNvSpPr>
          <p:nvPr>
            <p:ph type="body" sz="quarter" idx="10"/>
          </p:nvPr>
        </p:nvSpPr>
        <p:spPr bwMode="auto">
          <a:xfrm>
            <a:off x="700070" y="927164"/>
            <a:ext cx="3742937" cy="452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sz="2400" dirty="0">
                <a:solidFill>
                  <a:srgbClr val="330072"/>
                </a:solidFill>
              </a:rPr>
              <a:t>Thank you for listening</a:t>
            </a:r>
          </a:p>
        </p:txBody>
      </p:sp>
      <p:pic>
        <p:nvPicPr>
          <p:cNvPr id="9" name="Picture 2" descr="Z:\Brand &amp; Templates\North Bristol NHS Trust Logos\Approved logos\Severn Pathology\Severn Pathology for print and offline - NHS Bl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9688" y="207677"/>
            <a:ext cx="2561135" cy="71948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Icon&#10;&#10;Description automatically generated with medium confidence">
            <a:extLst>
              <a:ext uri="{FF2B5EF4-FFF2-40B4-BE49-F238E27FC236}">
                <a16:creationId xmlns:a16="http://schemas.microsoft.com/office/drawing/2014/main" id="{7967D264-0C34-4D6E-A48A-9979E15581CE}"/>
              </a:ext>
            </a:extLst>
          </p:cNvPr>
          <p:cNvPicPr>
            <a:picLocks noChangeAspect="1"/>
          </p:cNvPicPr>
          <p:nvPr/>
        </p:nvPicPr>
        <p:blipFill rotWithShape="1">
          <a:blip r:embed="rId3"/>
          <a:srcRect t="64118" r="3333"/>
          <a:stretch/>
        </p:blipFill>
        <p:spPr>
          <a:xfrm>
            <a:off x="-2993" y="5158044"/>
            <a:ext cx="8892000" cy="556070"/>
          </a:xfrm>
          <a:prstGeom prst="rect">
            <a:avLst/>
          </a:prstGeom>
        </p:spPr>
      </p:pic>
      <p:sp>
        <p:nvSpPr>
          <p:cNvPr id="2" name="TextBox 1">
            <a:extLst>
              <a:ext uri="{FF2B5EF4-FFF2-40B4-BE49-F238E27FC236}">
                <a16:creationId xmlns:a16="http://schemas.microsoft.com/office/drawing/2014/main" id="{D134E715-FC5B-A5FA-8419-EB59A5BCFA5B}"/>
              </a:ext>
            </a:extLst>
          </p:cNvPr>
          <p:cNvSpPr txBox="1"/>
          <p:nvPr/>
        </p:nvSpPr>
        <p:spPr>
          <a:xfrm>
            <a:off x="862362" y="1717288"/>
            <a:ext cx="7515922" cy="92333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I love my job as every day is different and I feel that I am always learning and being challenged. I would like a training plan that encourages and equipes others to have a career in this specialist field.</a:t>
            </a:r>
          </a:p>
        </p:txBody>
      </p:sp>
    </p:spTree>
    <p:extLst>
      <p:ext uri="{BB962C8B-B14F-4D97-AF65-F5344CB8AC3E}">
        <p14:creationId xmlns:p14="http://schemas.microsoft.com/office/powerpoint/2010/main" val="96754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460978" y="927164"/>
            <a:ext cx="6929437" cy="1597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sz="3000" b="1" dirty="0">
                <a:solidFill>
                  <a:srgbClr val="330072"/>
                </a:solidFill>
              </a:rPr>
              <a:t>My Journey so far</a:t>
            </a:r>
          </a:p>
        </p:txBody>
      </p:sp>
      <p:sp>
        <p:nvSpPr>
          <p:cNvPr id="13314" name="Text Placeholder 8">
            <a:extLst>
              <a:ext uri="{FF2B5EF4-FFF2-40B4-BE49-F238E27FC236}">
                <a16:creationId xmlns:a16="http://schemas.microsoft.com/office/drawing/2014/main" id="{EDD31A16-B4C0-3944-B1DE-946B829D39A2}"/>
              </a:ext>
            </a:extLst>
          </p:cNvPr>
          <p:cNvSpPr>
            <a:spLocks noGrp="1"/>
          </p:cNvSpPr>
          <p:nvPr>
            <p:ph type="body" sz="quarter" idx="11"/>
          </p:nvPr>
        </p:nvSpPr>
        <p:spPr bwMode="auto">
          <a:xfrm>
            <a:off x="717332" y="1961012"/>
            <a:ext cx="7866992" cy="24251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285750" indent="-285750" algn="l">
              <a:buFont typeface="Arial" panose="020B0604020202020204" pitchFamily="34" charset="0"/>
              <a:buChar char="•"/>
            </a:pPr>
            <a:r>
              <a:rPr lang="en-GB" sz="1800" b="0" dirty="0"/>
              <a:t>Started as MLA in POCT in 2010, soon role was re-banded to AP.</a:t>
            </a:r>
          </a:p>
          <a:p>
            <a:pPr marL="285750" indent="-285750" algn="l">
              <a:buFont typeface="Arial" panose="020B0604020202020204" pitchFamily="34" charset="0"/>
              <a:buChar char="•"/>
            </a:pPr>
            <a:r>
              <a:rPr lang="en-GB" sz="1800" b="0" dirty="0"/>
              <a:t>AP in POCT then became rotational AP until 2017, during this time completed top up modules needed for IBMS degree accreditation and registration portfolio.</a:t>
            </a:r>
          </a:p>
          <a:p>
            <a:pPr marL="285750" indent="-285750" algn="l">
              <a:buFont typeface="Arial" panose="020B0604020202020204" pitchFamily="34" charset="0"/>
              <a:buChar char="•"/>
            </a:pPr>
            <a:r>
              <a:rPr lang="en-GB" sz="1800" b="0" dirty="0"/>
              <a:t>Band 5 BMS from 2017 –2020, rotating across Automated Laboratory, Newborn Screening, Metabolic Biochemistry and Toxicology.</a:t>
            </a:r>
          </a:p>
          <a:p>
            <a:pPr marL="285750" indent="-285750" algn="l">
              <a:buFont typeface="Arial" panose="020B0604020202020204" pitchFamily="34" charset="0"/>
              <a:buChar char="•"/>
            </a:pPr>
            <a:r>
              <a:rPr lang="en-GB" sz="1800" b="0" dirty="0"/>
              <a:t>April 2020 appointed senior BMS in the Specialist Biochemistry section.</a:t>
            </a:r>
          </a:p>
        </p:txBody>
      </p:sp>
      <p:pic>
        <p:nvPicPr>
          <p:cNvPr id="6" name="Picture 2" descr="Z:\Brand &amp; Templates\North Bristol NHS Trust Logos\Approved logos\Severn Pathology\Severn Pathology for print and offline - NHS Bl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9688" y="207677"/>
            <a:ext cx="2561135" cy="71948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con&#10;&#10;Description automatically generated with medium confidence">
            <a:extLst>
              <a:ext uri="{FF2B5EF4-FFF2-40B4-BE49-F238E27FC236}">
                <a16:creationId xmlns:a16="http://schemas.microsoft.com/office/drawing/2014/main" id="{D5349FA5-ABA1-40D1-811E-CB73A77D3609}"/>
              </a:ext>
            </a:extLst>
          </p:cNvPr>
          <p:cNvPicPr>
            <a:picLocks noChangeAspect="1"/>
          </p:cNvPicPr>
          <p:nvPr/>
        </p:nvPicPr>
        <p:blipFill rotWithShape="1">
          <a:blip r:embed="rId3"/>
          <a:srcRect t="64118" r="3333"/>
          <a:stretch/>
        </p:blipFill>
        <p:spPr>
          <a:xfrm>
            <a:off x="-2993" y="5158044"/>
            <a:ext cx="8892000" cy="556070"/>
          </a:xfrm>
          <a:prstGeom prst="rect">
            <a:avLst/>
          </a:prstGeom>
        </p:spPr>
      </p:pic>
    </p:spTree>
    <p:extLst>
      <p:ext uri="{BB962C8B-B14F-4D97-AF65-F5344CB8AC3E}">
        <p14:creationId xmlns:p14="http://schemas.microsoft.com/office/powerpoint/2010/main" val="357700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7">
            <a:extLst>
              <a:ext uri="{FF2B5EF4-FFF2-40B4-BE49-F238E27FC236}">
                <a16:creationId xmlns:a16="http://schemas.microsoft.com/office/drawing/2014/main" id="{3EA0C177-94AE-8540-80A3-DA0BFF335D1B}"/>
              </a:ext>
            </a:extLst>
          </p:cNvPr>
          <p:cNvSpPr>
            <a:spLocks noGrp="1"/>
          </p:cNvSpPr>
          <p:nvPr>
            <p:ph type="body" sz="quarter" idx="10"/>
          </p:nvPr>
        </p:nvSpPr>
        <p:spPr bwMode="auto">
          <a:xfrm>
            <a:off x="606304" y="781782"/>
            <a:ext cx="1787492" cy="719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sz="3000" b="1" dirty="0">
                <a:solidFill>
                  <a:srgbClr val="330072"/>
                </a:solidFill>
              </a:rPr>
              <a:t>Covid</a:t>
            </a:r>
          </a:p>
        </p:txBody>
      </p:sp>
      <p:pic>
        <p:nvPicPr>
          <p:cNvPr id="7" name="Picture 2" descr="Z:\Brand &amp; Templates\North Bristol NHS Trust Logos\Approved logos\Severn Pathology\Severn Pathology for print and offline - NHS Bl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9688" y="207677"/>
            <a:ext cx="2561135" cy="7194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Icon&#10;&#10;Description automatically generated with medium confidence">
            <a:extLst>
              <a:ext uri="{FF2B5EF4-FFF2-40B4-BE49-F238E27FC236}">
                <a16:creationId xmlns:a16="http://schemas.microsoft.com/office/drawing/2014/main" id="{304C8DE9-0147-4A54-B10B-3D34BA8CAE24}"/>
              </a:ext>
            </a:extLst>
          </p:cNvPr>
          <p:cNvPicPr>
            <a:picLocks noChangeAspect="1"/>
          </p:cNvPicPr>
          <p:nvPr/>
        </p:nvPicPr>
        <p:blipFill rotWithShape="1">
          <a:blip r:embed="rId3"/>
          <a:srcRect t="64118" r="3333"/>
          <a:stretch/>
        </p:blipFill>
        <p:spPr>
          <a:xfrm>
            <a:off x="-2993" y="5158044"/>
            <a:ext cx="8892000" cy="556070"/>
          </a:xfrm>
          <a:prstGeom prst="rect">
            <a:avLst/>
          </a:prstGeom>
        </p:spPr>
      </p:pic>
      <p:sp>
        <p:nvSpPr>
          <p:cNvPr id="2" name="Subtitle 2">
            <a:extLst>
              <a:ext uri="{FF2B5EF4-FFF2-40B4-BE49-F238E27FC236}">
                <a16:creationId xmlns:a16="http://schemas.microsoft.com/office/drawing/2014/main" id="{94640462-BA71-523F-E582-1891F41A4E4A}"/>
              </a:ext>
            </a:extLst>
          </p:cNvPr>
          <p:cNvSpPr txBox="1">
            <a:spLocks/>
          </p:cNvSpPr>
          <p:nvPr/>
        </p:nvSpPr>
        <p:spPr>
          <a:xfrm>
            <a:off x="791307" y="1791508"/>
            <a:ext cx="7561385" cy="2185760"/>
          </a:xfrm>
          <a:prstGeom prst="rect">
            <a:avLst/>
          </a:prstGeom>
        </p:spPr>
        <p:txBody>
          <a:bodyPr>
            <a:normAutofit fontScale="62500" lnSpcReduction="20000"/>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Network groups such as </a:t>
            </a:r>
            <a:r>
              <a:rPr lang="en-GB" dirty="0" err="1"/>
              <a:t>MetBionet</a:t>
            </a:r>
            <a:r>
              <a:rPr lang="en-GB" dirty="0"/>
              <a:t> put on hold</a:t>
            </a:r>
          </a:p>
          <a:p>
            <a:r>
              <a:rPr lang="en-GB" dirty="0"/>
              <a:t>Stop in any formal training provided by trust</a:t>
            </a:r>
          </a:p>
          <a:p>
            <a:r>
              <a:rPr lang="en-GB" dirty="0"/>
              <a:t>CPD/ Journal club/ training presentations all stopped</a:t>
            </a:r>
          </a:p>
          <a:p>
            <a:r>
              <a:rPr lang="en-GB" dirty="0"/>
              <a:t>Stop in any manufacturer provided training, sometimes in on-site support too</a:t>
            </a:r>
          </a:p>
          <a:p>
            <a:r>
              <a:rPr lang="en-GB" dirty="0"/>
              <a:t>General training difficult with social distancing / split team approach</a:t>
            </a:r>
          </a:p>
          <a:p>
            <a:endParaRPr lang="en-GB" dirty="0"/>
          </a:p>
          <a:p>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Z:\Brand &amp; Templates\North Bristol NHS Trust Logos\Approved logos\Severn Pathology\Severn Pathology for print and offline - NHS Bl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9688" y="207677"/>
            <a:ext cx="2561135" cy="719487"/>
          </a:xfrm>
          <a:prstGeom prst="rect">
            <a:avLst/>
          </a:prstGeom>
          <a:noFill/>
          <a:extLst>
            <a:ext uri="{909E8E84-426E-40DD-AFC4-6F175D3DCCD1}">
              <a14:hiddenFill xmlns:a14="http://schemas.microsoft.com/office/drawing/2010/main">
                <a:solidFill>
                  <a:srgbClr val="FFFFFF"/>
                </a:solidFill>
              </a14:hiddenFill>
            </a:ext>
          </a:extLst>
        </p:spPr>
      </p:pic>
      <p:sp>
        <p:nvSpPr>
          <p:cNvPr id="7169" name="Text Placeholder 35">
            <a:extLst>
              <a:ext uri="{FF2B5EF4-FFF2-40B4-BE49-F238E27FC236}">
                <a16:creationId xmlns:a16="http://schemas.microsoft.com/office/drawing/2014/main" id="{3BFC7D4C-F9CA-974A-8843-E3908FDBE7B5}"/>
              </a:ext>
            </a:extLst>
          </p:cNvPr>
          <p:cNvSpPr>
            <a:spLocks noGrp="1"/>
          </p:cNvSpPr>
          <p:nvPr>
            <p:ph type="body" sz="quarter" idx="10"/>
          </p:nvPr>
        </p:nvSpPr>
        <p:spPr bwMode="auto">
          <a:xfrm>
            <a:off x="487363" y="683611"/>
            <a:ext cx="6804025" cy="452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solidFill>
                  <a:srgbClr val="330072"/>
                </a:solidFill>
              </a:rPr>
              <a:t>Positive experiences with training</a:t>
            </a:r>
          </a:p>
        </p:txBody>
      </p:sp>
      <p:pic>
        <p:nvPicPr>
          <p:cNvPr id="11" name="Picture 10" descr="Icon&#10;&#10;Description automatically generated with medium confidence">
            <a:extLst>
              <a:ext uri="{FF2B5EF4-FFF2-40B4-BE49-F238E27FC236}">
                <a16:creationId xmlns:a16="http://schemas.microsoft.com/office/drawing/2014/main" id="{146C6063-1453-4F43-883E-CF97EB1782B6}"/>
              </a:ext>
            </a:extLst>
          </p:cNvPr>
          <p:cNvPicPr>
            <a:picLocks noChangeAspect="1"/>
          </p:cNvPicPr>
          <p:nvPr/>
        </p:nvPicPr>
        <p:blipFill rotWithShape="1">
          <a:blip r:embed="rId3"/>
          <a:srcRect t="64118" r="3333"/>
          <a:stretch/>
        </p:blipFill>
        <p:spPr>
          <a:xfrm>
            <a:off x="-2993" y="5158044"/>
            <a:ext cx="8892000" cy="556070"/>
          </a:xfrm>
          <a:prstGeom prst="rect">
            <a:avLst/>
          </a:prstGeom>
        </p:spPr>
      </p:pic>
      <p:sp>
        <p:nvSpPr>
          <p:cNvPr id="5" name="Content Placeholder 2">
            <a:extLst>
              <a:ext uri="{FF2B5EF4-FFF2-40B4-BE49-F238E27FC236}">
                <a16:creationId xmlns:a16="http://schemas.microsoft.com/office/drawing/2014/main" id="{BB89E2BC-E04A-349B-DACB-8DCDA42AF930}"/>
              </a:ext>
            </a:extLst>
          </p:cNvPr>
          <p:cNvSpPr txBox="1">
            <a:spLocks/>
          </p:cNvSpPr>
          <p:nvPr/>
        </p:nvSpPr>
        <p:spPr>
          <a:xfrm>
            <a:off x="703385" y="1597084"/>
            <a:ext cx="7537938" cy="2916301"/>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GB" sz="1800" dirty="0"/>
          </a:p>
          <a:p>
            <a:r>
              <a:rPr lang="en-GB" sz="1800" dirty="0"/>
              <a:t>Online meetings/ training another positive post covid, more inclusive and accessible.</a:t>
            </a:r>
          </a:p>
          <a:p>
            <a:r>
              <a:rPr lang="en-GB" sz="1800" dirty="0"/>
              <a:t>Training resources moving online and covering the network, for example the IBMS Specialist Portfolio presentations</a:t>
            </a:r>
          </a:p>
          <a:p>
            <a:r>
              <a:rPr lang="en-GB" sz="1800" dirty="0" err="1"/>
              <a:t>MetBionet</a:t>
            </a:r>
            <a:r>
              <a:rPr lang="en-GB" sz="1800" dirty="0"/>
              <a:t> online resources formed a large part of my training</a:t>
            </a:r>
          </a:p>
          <a:p>
            <a:r>
              <a:rPr lang="en-GB" sz="1800" dirty="0" err="1"/>
              <a:t>MetBioNet</a:t>
            </a:r>
            <a:r>
              <a:rPr lang="en-GB" sz="1800" dirty="0"/>
              <a:t> knowledge base and networking</a:t>
            </a:r>
          </a:p>
          <a:p>
            <a:r>
              <a:rPr lang="en-GB" sz="1800" dirty="0"/>
              <a:t>Having more interaction with the Clinical Scientist team</a:t>
            </a:r>
          </a:p>
          <a:p>
            <a:endParaRPr lang="en-GB"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Z:\Brand &amp; Templates\North Bristol NHS Trust Logos\Approved logos\Severn Pathology\Severn Pathology for print and offline - NHS Bl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9688" y="207677"/>
            <a:ext cx="2561135" cy="719487"/>
          </a:xfrm>
          <a:prstGeom prst="rect">
            <a:avLst/>
          </a:prstGeom>
          <a:noFill/>
          <a:extLst>
            <a:ext uri="{909E8E84-426E-40DD-AFC4-6F175D3DCCD1}">
              <a14:hiddenFill xmlns:a14="http://schemas.microsoft.com/office/drawing/2010/main">
                <a:solidFill>
                  <a:srgbClr val="FFFFFF"/>
                </a:solidFill>
              </a14:hiddenFill>
            </a:ext>
          </a:extLst>
        </p:spPr>
      </p:pic>
      <p:sp>
        <p:nvSpPr>
          <p:cNvPr id="7169" name="Text Placeholder 35">
            <a:extLst>
              <a:ext uri="{FF2B5EF4-FFF2-40B4-BE49-F238E27FC236}">
                <a16:creationId xmlns:a16="http://schemas.microsoft.com/office/drawing/2014/main" id="{3BFC7D4C-F9CA-974A-8843-E3908FDBE7B5}"/>
              </a:ext>
            </a:extLst>
          </p:cNvPr>
          <p:cNvSpPr>
            <a:spLocks noGrp="1"/>
          </p:cNvSpPr>
          <p:nvPr>
            <p:ph type="body" sz="quarter" idx="10"/>
          </p:nvPr>
        </p:nvSpPr>
        <p:spPr bwMode="auto">
          <a:xfrm>
            <a:off x="487363" y="683611"/>
            <a:ext cx="6804025" cy="452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solidFill>
                  <a:srgbClr val="330072"/>
                </a:solidFill>
              </a:rPr>
              <a:t>Positive experiences with training -</a:t>
            </a:r>
            <a:r>
              <a:rPr lang="en-GB" sz="3200" dirty="0"/>
              <a:t> </a:t>
            </a:r>
            <a:r>
              <a:rPr lang="en-GB" dirty="0">
                <a:solidFill>
                  <a:srgbClr val="330072"/>
                </a:solidFill>
              </a:rPr>
              <a:t>Manufacturer support</a:t>
            </a:r>
            <a:endParaRPr lang="en-US" altLang="en-US" dirty="0">
              <a:solidFill>
                <a:srgbClr val="330072"/>
              </a:solidFill>
            </a:endParaRPr>
          </a:p>
        </p:txBody>
      </p:sp>
      <p:pic>
        <p:nvPicPr>
          <p:cNvPr id="11" name="Picture 10" descr="Icon&#10;&#10;Description automatically generated with medium confidence">
            <a:extLst>
              <a:ext uri="{FF2B5EF4-FFF2-40B4-BE49-F238E27FC236}">
                <a16:creationId xmlns:a16="http://schemas.microsoft.com/office/drawing/2014/main" id="{146C6063-1453-4F43-883E-CF97EB1782B6}"/>
              </a:ext>
            </a:extLst>
          </p:cNvPr>
          <p:cNvPicPr>
            <a:picLocks noChangeAspect="1"/>
          </p:cNvPicPr>
          <p:nvPr/>
        </p:nvPicPr>
        <p:blipFill rotWithShape="1">
          <a:blip r:embed="rId3"/>
          <a:srcRect t="64118" r="3333"/>
          <a:stretch/>
        </p:blipFill>
        <p:spPr>
          <a:xfrm>
            <a:off x="-2993" y="5158044"/>
            <a:ext cx="8892000" cy="556070"/>
          </a:xfrm>
          <a:prstGeom prst="rect">
            <a:avLst/>
          </a:prstGeom>
        </p:spPr>
      </p:pic>
      <p:sp>
        <p:nvSpPr>
          <p:cNvPr id="5" name="Content Placeholder 2">
            <a:extLst>
              <a:ext uri="{FF2B5EF4-FFF2-40B4-BE49-F238E27FC236}">
                <a16:creationId xmlns:a16="http://schemas.microsoft.com/office/drawing/2014/main" id="{BB89E2BC-E04A-349B-DACB-8DCDA42AF930}"/>
              </a:ext>
            </a:extLst>
          </p:cNvPr>
          <p:cNvSpPr txBox="1">
            <a:spLocks/>
          </p:cNvSpPr>
          <p:nvPr/>
        </p:nvSpPr>
        <p:spPr>
          <a:xfrm>
            <a:off x="674038" y="2032859"/>
            <a:ext cx="7537938" cy="2916301"/>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600" dirty="0"/>
              <a:t>Some companies offer really good tailored support for specific application</a:t>
            </a:r>
          </a:p>
          <a:p>
            <a:r>
              <a:rPr lang="en-GB" sz="1600" dirty="0"/>
              <a:t>Biochrom offer 3 day in depth training offered more than once of on specific contract – useful for newer staff</a:t>
            </a:r>
          </a:p>
          <a:p>
            <a:r>
              <a:rPr lang="en-GB" sz="1600" dirty="0"/>
              <a:t>Other suppliers do not offer any refresher training post installation so training on the instrument may be quite out of date</a:t>
            </a:r>
          </a:p>
          <a:p>
            <a:r>
              <a:rPr lang="en-GB" sz="1600" dirty="0"/>
              <a:t>Increasing expectation for in depth troubleshooting from suppliers, requires further training support and time to do this!</a:t>
            </a:r>
          </a:p>
          <a:p>
            <a:endParaRPr lang="en-GB" sz="1800" dirty="0"/>
          </a:p>
        </p:txBody>
      </p:sp>
    </p:spTree>
    <p:extLst>
      <p:ext uri="{BB962C8B-B14F-4D97-AF65-F5344CB8AC3E}">
        <p14:creationId xmlns:p14="http://schemas.microsoft.com/office/powerpoint/2010/main" val="1198722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Z:\Brand &amp; Templates\North Bristol NHS Trust Logos\Approved logos\Severn Pathology\Severn Pathology for print and offline - NHS Bl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9688" y="207677"/>
            <a:ext cx="2561135" cy="719487"/>
          </a:xfrm>
          <a:prstGeom prst="rect">
            <a:avLst/>
          </a:prstGeom>
          <a:noFill/>
          <a:extLst>
            <a:ext uri="{909E8E84-426E-40DD-AFC4-6F175D3DCCD1}">
              <a14:hiddenFill xmlns:a14="http://schemas.microsoft.com/office/drawing/2010/main">
                <a:solidFill>
                  <a:srgbClr val="FFFFFF"/>
                </a:solidFill>
              </a14:hiddenFill>
            </a:ext>
          </a:extLst>
        </p:spPr>
      </p:pic>
      <p:sp>
        <p:nvSpPr>
          <p:cNvPr id="7169" name="Text Placeholder 35">
            <a:extLst>
              <a:ext uri="{FF2B5EF4-FFF2-40B4-BE49-F238E27FC236}">
                <a16:creationId xmlns:a16="http://schemas.microsoft.com/office/drawing/2014/main" id="{3BFC7D4C-F9CA-974A-8843-E3908FDBE7B5}"/>
              </a:ext>
            </a:extLst>
          </p:cNvPr>
          <p:cNvSpPr>
            <a:spLocks noGrp="1"/>
          </p:cNvSpPr>
          <p:nvPr>
            <p:ph type="body" sz="quarter" idx="10"/>
          </p:nvPr>
        </p:nvSpPr>
        <p:spPr bwMode="auto">
          <a:xfrm>
            <a:off x="487363" y="683611"/>
            <a:ext cx="6991960" cy="452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solidFill>
                  <a:srgbClr val="330072"/>
                </a:solidFill>
              </a:rPr>
              <a:t>Challenging experiences with training – appropriate staffing</a:t>
            </a:r>
          </a:p>
        </p:txBody>
      </p:sp>
      <p:pic>
        <p:nvPicPr>
          <p:cNvPr id="11" name="Picture 10" descr="Icon&#10;&#10;Description automatically generated with medium confidence">
            <a:extLst>
              <a:ext uri="{FF2B5EF4-FFF2-40B4-BE49-F238E27FC236}">
                <a16:creationId xmlns:a16="http://schemas.microsoft.com/office/drawing/2014/main" id="{146C6063-1453-4F43-883E-CF97EB1782B6}"/>
              </a:ext>
            </a:extLst>
          </p:cNvPr>
          <p:cNvPicPr>
            <a:picLocks noChangeAspect="1"/>
          </p:cNvPicPr>
          <p:nvPr/>
        </p:nvPicPr>
        <p:blipFill rotWithShape="1">
          <a:blip r:embed="rId3"/>
          <a:srcRect t="64118" r="3333"/>
          <a:stretch/>
        </p:blipFill>
        <p:spPr>
          <a:xfrm>
            <a:off x="-2993" y="5158044"/>
            <a:ext cx="8892000" cy="556070"/>
          </a:xfrm>
          <a:prstGeom prst="rect">
            <a:avLst/>
          </a:prstGeom>
        </p:spPr>
      </p:pic>
      <p:sp>
        <p:nvSpPr>
          <p:cNvPr id="5" name="Content Placeholder 2">
            <a:extLst>
              <a:ext uri="{FF2B5EF4-FFF2-40B4-BE49-F238E27FC236}">
                <a16:creationId xmlns:a16="http://schemas.microsoft.com/office/drawing/2014/main" id="{BB89E2BC-E04A-349B-DACB-8DCDA42AF930}"/>
              </a:ext>
            </a:extLst>
          </p:cNvPr>
          <p:cNvSpPr txBox="1">
            <a:spLocks/>
          </p:cNvSpPr>
          <p:nvPr/>
        </p:nvSpPr>
        <p:spPr>
          <a:xfrm>
            <a:off x="487363" y="1655642"/>
            <a:ext cx="7537938" cy="3293518"/>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400" dirty="0"/>
              <a:t>No/very little hand over training. The previous person in post had left before a new appointment made, no one to step into place and cover. </a:t>
            </a:r>
          </a:p>
          <a:p>
            <a:r>
              <a:rPr lang="en-GB" sz="1400" dirty="0"/>
              <a:t>A lot of pressure left on the remaining senior covering both sections while recruitment happened then to train.</a:t>
            </a:r>
          </a:p>
          <a:p>
            <a:r>
              <a:rPr lang="en-GB" sz="1400" dirty="0"/>
              <a:t>Amalgamation of job roles has led to a gap in knowledge.</a:t>
            </a:r>
          </a:p>
          <a:p>
            <a:endParaRPr lang="en-GB" sz="1400" dirty="0"/>
          </a:p>
          <a:p>
            <a:r>
              <a:rPr lang="en-GB" sz="1600" dirty="0">
                <a:solidFill>
                  <a:srgbClr val="7030A0"/>
                </a:solidFill>
              </a:rPr>
              <a:t>To address this we have adapted our staffing across the specialist section</a:t>
            </a:r>
          </a:p>
          <a:p>
            <a:pPr lvl="1"/>
            <a:r>
              <a:rPr lang="en-GB" sz="1400" dirty="0">
                <a:solidFill>
                  <a:srgbClr val="7030A0"/>
                </a:solidFill>
              </a:rPr>
              <a:t>4 senior BMS to cover specialist Biochemistry section – 2 cross cover Newborn Screening and Metabolic Biochemistry and 2 cover Toxicology</a:t>
            </a:r>
          </a:p>
          <a:p>
            <a:pPr lvl="1"/>
            <a:r>
              <a:rPr lang="en-GB" sz="1400" dirty="0">
                <a:solidFill>
                  <a:srgbClr val="7030A0"/>
                </a:solidFill>
              </a:rPr>
              <a:t>6 non rotational specialist BMS to cover the section</a:t>
            </a:r>
          </a:p>
          <a:p>
            <a:pPr lvl="1"/>
            <a:r>
              <a:rPr lang="en-GB" sz="1400" dirty="0">
                <a:solidFill>
                  <a:srgbClr val="7030A0"/>
                </a:solidFill>
              </a:rPr>
              <a:t>4 rotational BMS, they also cover 24/7 rota commitments</a:t>
            </a:r>
          </a:p>
          <a:p>
            <a:pPr lvl="1"/>
            <a:r>
              <a:rPr lang="en-GB" sz="1400" dirty="0">
                <a:solidFill>
                  <a:srgbClr val="7030A0"/>
                </a:solidFill>
              </a:rPr>
              <a:t>4 AP support staff</a:t>
            </a:r>
          </a:p>
          <a:p>
            <a:pPr lvl="1"/>
            <a:endParaRPr lang="en-GB" sz="1000" dirty="0">
              <a:solidFill>
                <a:srgbClr val="7030A0"/>
              </a:solidFill>
            </a:endParaRPr>
          </a:p>
        </p:txBody>
      </p:sp>
    </p:spTree>
    <p:extLst>
      <p:ext uri="{BB962C8B-B14F-4D97-AF65-F5344CB8AC3E}">
        <p14:creationId xmlns:p14="http://schemas.microsoft.com/office/powerpoint/2010/main" val="3527641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Z:\Brand &amp; Templates\North Bristol NHS Trust Logos\Approved logos\Severn Pathology\Severn Pathology for print and offline - NHS Bl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9688" y="207677"/>
            <a:ext cx="2561135" cy="719487"/>
          </a:xfrm>
          <a:prstGeom prst="rect">
            <a:avLst/>
          </a:prstGeom>
          <a:noFill/>
          <a:extLst>
            <a:ext uri="{909E8E84-426E-40DD-AFC4-6F175D3DCCD1}">
              <a14:hiddenFill xmlns:a14="http://schemas.microsoft.com/office/drawing/2010/main">
                <a:solidFill>
                  <a:srgbClr val="FFFFFF"/>
                </a:solidFill>
              </a14:hiddenFill>
            </a:ext>
          </a:extLst>
        </p:spPr>
      </p:pic>
      <p:sp>
        <p:nvSpPr>
          <p:cNvPr id="7169" name="Text Placeholder 35">
            <a:extLst>
              <a:ext uri="{FF2B5EF4-FFF2-40B4-BE49-F238E27FC236}">
                <a16:creationId xmlns:a16="http://schemas.microsoft.com/office/drawing/2014/main" id="{3BFC7D4C-F9CA-974A-8843-E3908FDBE7B5}"/>
              </a:ext>
            </a:extLst>
          </p:cNvPr>
          <p:cNvSpPr>
            <a:spLocks noGrp="1"/>
          </p:cNvSpPr>
          <p:nvPr>
            <p:ph type="body" sz="quarter" idx="10"/>
          </p:nvPr>
        </p:nvSpPr>
        <p:spPr bwMode="auto">
          <a:xfrm>
            <a:off x="487363" y="683611"/>
            <a:ext cx="6991960" cy="452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solidFill>
                  <a:srgbClr val="330072"/>
                </a:solidFill>
              </a:rPr>
              <a:t>Challenging experiences with training – time </a:t>
            </a:r>
          </a:p>
        </p:txBody>
      </p:sp>
      <p:pic>
        <p:nvPicPr>
          <p:cNvPr id="11" name="Picture 10" descr="Icon&#10;&#10;Description automatically generated with medium confidence">
            <a:extLst>
              <a:ext uri="{FF2B5EF4-FFF2-40B4-BE49-F238E27FC236}">
                <a16:creationId xmlns:a16="http://schemas.microsoft.com/office/drawing/2014/main" id="{146C6063-1453-4F43-883E-CF97EB1782B6}"/>
              </a:ext>
            </a:extLst>
          </p:cNvPr>
          <p:cNvPicPr>
            <a:picLocks noChangeAspect="1"/>
          </p:cNvPicPr>
          <p:nvPr/>
        </p:nvPicPr>
        <p:blipFill rotWithShape="1">
          <a:blip r:embed="rId3"/>
          <a:srcRect t="64118" r="3333"/>
          <a:stretch/>
        </p:blipFill>
        <p:spPr>
          <a:xfrm>
            <a:off x="-2993" y="5158044"/>
            <a:ext cx="8892000" cy="556070"/>
          </a:xfrm>
          <a:prstGeom prst="rect">
            <a:avLst/>
          </a:prstGeom>
        </p:spPr>
      </p:pic>
      <p:sp>
        <p:nvSpPr>
          <p:cNvPr id="5" name="Content Placeholder 2">
            <a:extLst>
              <a:ext uri="{FF2B5EF4-FFF2-40B4-BE49-F238E27FC236}">
                <a16:creationId xmlns:a16="http://schemas.microsoft.com/office/drawing/2014/main" id="{BB89E2BC-E04A-349B-DACB-8DCDA42AF930}"/>
              </a:ext>
            </a:extLst>
          </p:cNvPr>
          <p:cNvSpPr txBox="1">
            <a:spLocks/>
          </p:cNvSpPr>
          <p:nvPr/>
        </p:nvSpPr>
        <p:spPr>
          <a:xfrm>
            <a:off x="487363" y="2213805"/>
            <a:ext cx="7537938" cy="3293518"/>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400" dirty="0"/>
              <a:t>Extra courses such as masters, manufacturer training, even training days and meetings like this difficult to support from lab perspective with time constraints.</a:t>
            </a:r>
          </a:p>
          <a:p>
            <a:r>
              <a:rPr lang="en-GB" sz="1400" dirty="0"/>
              <a:t>No protected time for CPD</a:t>
            </a:r>
          </a:p>
          <a:p>
            <a:r>
              <a:rPr lang="en-GB" sz="1400" dirty="0"/>
              <a:t>No supported time for specialist portfolio competition</a:t>
            </a:r>
          </a:p>
          <a:p>
            <a:endParaRPr lang="en-GB" sz="1400" dirty="0"/>
          </a:p>
          <a:p>
            <a:r>
              <a:rPr lang="en-GB" sz="1400" dirty="0">
                <a:solidFill>
                  <a:srgbClr val="7030A0"/>
                </a:solidFill>
              </a:rPr>
              <a:t>How have other labs addressed this? Do people get protected CPD/ Specialist portfolio time?</a:t>
            </a:r>
          </a:p>
          <a:p>
            <a:pPr lvl="1"/>
            <a:endParaRPr lang="en-GB" sz="1000" dirty="0">
              <a:solidFill>
                <a:srgbClr val="7030A0"/>
              </a:solidFill>
            </a:endParaRPr>
          </a:p>
        </p:txBody>
      </p:sp>
    </p:spTree>
    <p:extLst>
      <p:ext uri="{BB962C8B-B14F-4D97-AF65-F5344CB8AC3E}">
        <p14:creationId xmlns:p14="http://schemas.microsoft.com/office/powerpoint/2010/main" val="3185484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Z:\Brand &amp; Templates\North Bristol NHS Trust Logos\Approved logos\Severn Pathology\Severn Pathology for print and offline - NHS Bl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9688" y="207677"/>
            <a:ext cx="2561135" cy="719487"/>
          </a:xfrm>
          <a:prstGeom prst="rect">
            <a:avLst/>
          </a:prstGeom>
          <a:noFill/>
          <a:extLst>
            <a:ext uri="{909E8E84-426E-40DD-AFC4-6F175D3DCCD1}">
              <a14:hiddenFill xmlns:a14="http://schemas.microsoft.com/office/drawing/2010/main">
                <a:solidFill>
                  <a:srgbClr val="FFFFFF"/>
                </a:solidFill>
              </a14:hiddenFill>
            </a:ext>
          </a:extLst>
        </p:spPr>
      </p:pic>
      <p:sp>
        <p:nvSpPr>
          <p:cNvPr id="7169" name="Text Placeholder 35">
            <a:extLst>
              <a:ext uri="{FF2B5EF4-FFF2-40B4-BE49-F238E27FC236}">
                <a16:creationId xmlns:a16="http://schemas.microsoft.com/office/drawing/2014/main" id="{3BFC7D4C-F9CA-974A-8843-E3908FDBE7B5}"/>
              </a:ext>
            </a:extLst>
          </p:cNvPr>
          <p:cNvSpPr>
            <a:spLocks noGrp="1"/>
          </p:cNvSpPr>
          <p:nvPr>
            <p:ph type="body" sz="quarter" idx="10"/>
          </p:nvPr>
        </p:nvSpPr>
        <p:spPr bwMode="auto">
          <a:xfrm>
            <a:off x="487363" y="683611"/>
            <a:ext cx="6991960" cy="452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solidFill>
                  <a:srgbClr val="330072"/>
                </a:solidFill>
              </a:rPr>
              <a:t>Challenging experiences with training – resources</a:t>
            </a:r>
          </a:p>
        </p:txBody>
      </p:sp>
      <p:pic>
        <p:nvPicPr>
          <p:cNvPr id="11" name="Picture 10" descr="Icon&#10;&#10;Description automatically generated with medium confidence">
            <a:extLst>
              <a:ext uri="{FF2B5EF4-FFF2-40B4-BE49-F238E27FC236}">
                <a16:creationId xmlns:a16="http://schemas.microsoft.com/office/drawing/2014/main" id="{146C6063-1453-4F43-883E-CF97EB1782B6}"/>
              </a:ext>
            </a:extLst>
          </p:cNvPr>
          <p:cNvPicPr>
            <a:picLocks noChangeAspect="1"/>
          </p:cNvPicPr>
          <p:nvPr/>
        </p:nvPicPr>
        <p:blipFill rotWithShape="1">
          <a:blip r:embed="rId3"/>
          <a:srcRect t="64118" r="3333"/>
          <a:stretch/>
        </p:blipFill>
        <p:spPr>
          <a:xfrm>
            <a:off x="-2993" y="5158044"/>
            <a:ext cx="8892000" cy="556070"/>
          </a:xfrm>
          <a:prstGeom prst="rect">
            <a:avLst/>
          </a:prstGeom>
        </p:spPr>
      </p:pic>
      <p:sp>
        <p:nvSpPr>
          <p:cNvPr id="5" name="Content Placeholder 2">
            <a:extLst>
              <a:ext uri="{FF2B5EF4-FFF2-40B4-BE49-F238E27FC236}">
                <a16:creationId xmlns:a16="http://schemas.microsoft.com/office/drawing/2014/main" id="{BB89E2BC-E04A-349B-DACB-8DCDA42AF930}"/>
              </a:ext>
            </a:extLst>
          </p:cNvPr>
          <p:cNvSpPr txBox="1">
            <a:spLocks/>
          </p:cNvSpPr>
          <p:nvPr/>
        </p:nvSpPr>
        <p:spPr>
          <a:xfrm>
            <a:off x="487363" y="1864526"/>
            <a:ext cx="7537938" cy="3293518"/>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400" dirty="0">
                <a:solidFill>
                  <a:srgbClr val="000000"/>
                </a:solidFill>
                <a:effectLst/>
                <a:latin typeface="+mj-lt"/>
                <a:ea typeface="Times New Roman" panose="02020603050405020304" pitchFamily="18" charset="0"/>
              </a:rPr>
              <a:t>Very limited local knowledge of analysers, chromatography troubleshooting</a:t>
            </a:r>
          </a:p>
          <a:p>
            <a:r>
              <a:rPr lang="en-GB" sz="1400" dirty="0">
                <a:solidFill>
                  <a:srgbClr val="000000"/>
                </a:solidFill>
                <a:effectLst/>
                <a:latin typeface="+mj-lt"/>
                <a:ea typeface="Times New Roman" panose="02020603050405020304" pitchFamily="18" charset="0"/>
              </a:rPr>
              <a:t>Difficult to find accurate, relevant information on HPLC, LCMS and GCMS to learn from. Often instrument specific, or focused on a very specific topic</a:t>
            </a:r>
          </a:p>
          <a:p>
            <a:r>
              <a:rPr lang="en-GB" sz="1400" dirty="0">
                <a:solidFill>
                  <a:srgbClr val="000000"/>
                </a:solidFill>
                <a:effectLst/>
                <a:latin typeface="+mj-lt"/>
                <a:ea typeface="Times New Roman" panose="02020603050405020304" pitchFamily="18" charset="0"/>
              </a:rPr>
              <a:t>Established methods are not always explained and </a:t>
            </a:r>
            <a:r>
              <a:rPr lang="en-GB" sz="1400" dirty="0">
                <a:solidFill>
                  <a:srgbClr val="000000"/>
                </a:solidFill>
                <a:latin typeface="+mj-lt"/>
                <a:ea typeface="Times New Roman" panose="02020603050405020304" pitchFamily="18" charset="0"/>
              </a:rPr>
              <a:t>as </a:t>
            </a:r>
            <a:r>
              <a:rPr lang="en-GB" sz="1400" dirty="0">
                <a:solidFill>
                  <a:srgbClr val="000000"/>
                </a:solidFill>
                <a:effectLst/>
                <a:latin typeface="+mj-lt"/>
                <a:ea typeface="Times New Roman" panose="02020603050405020304" pitchFamily="18" charset="0"/>
              </a:rPr>
              <a:t>well </a:t>
            </a:r>
            <a:r>
              <a:rPr lang="en-GB" sz="1400" dirty="0">
                <a:solidFill>
                  <a:srgbClr val="000000"/>
                </a:solidFill>
                <a:latin typeface="+mj-lt"/>
                <a:ea typeface="Times New Roman" panose="02020603050405020304" pitchFamily="18" charset="0"/>
              </a:rPr>
              <a:t>documented as we do now with new methods.  For example, looking at sample prep</a:t>
            </a:r>
            <a:r>
              <a:rPr lang="en-GB" sz="1400" dirty="0">
                <a:solidFill>
                  <a:srgbClr val="000000"/>
                </a:solidFill>
                <a:effectLst/>
                <a:latin typeface="+mj-lt"/>
                <a:ea typeface="Times New Roman" panose="02020603050405020304" pitchFamily="18" charset="0"/>
              </a:rPr>
              <a:t>. The SOPs are great and carefully detail each step, but it's not always obvious what is happening in the sample at each step and why we are doing it. This is probably information that has been lost as assays become more established, but it can be really helpful if there's a problem in identifying at what step an issue occurred.</a:t>
            </a:r>
          </a:p>
          <a:p>
            <a:r>
              <a:rPr lang="en-GB" sz="1400" dirty="0">
                <a:solidFill>
                  <a:srgbClr val="000000"/>
                </a:solidFill>
                <a:latin typeface="+mj-lt"/>
                <a:ea typeface="Calibri" panose="020F0502020204030204" pitchFamily="34" charset="0"/>
              </a:rPr>
              <a:t>Training plan not in place</a:t>
            </a:r>
            <a:endParaRPr lang="en-GB" sz="1400" dirty="0">
              <a:solidFill>
                <a:srgbClr val="000000"/>
              </a:solidFill>
              <a:effectLst/>
              <a:latin typeface="+mj-lt"/>
              <a:ea typeface="Calibri" panose="020F0502020204030204" pitchFamily="34" charset="0"/>
            </a:endParaRPr>
          </a:p>
          <a:p>
            <a:endParaRPr lang="en-GB" sz="1400" dirty="0">
              <a:latin typeface="+mj-lt"/>
            </a:endParaRPr>
          </a:p>
          <a:p>
            <a:r>
              <a:rPr lang="en-GB" sz="1400" dirty="0">
                <a:solidFill>
                  <a:srgbClr val="7030A0"/>
                </a:solidFill>
                <a:latin typeface="+mj-lt"/>
              </a:rPr>
              <a:t>Sharing specific resources or having a directory for support? </a:t>
            </a:r>
            <a:endParaRPr lang="en-GB" sz="1000" dirty="0">
              <a:solidFill>
                <a:srgbClr val="7030A0"/>
              </a:solidFill>
              <a:latin typeface="+mj-lt"/>
            </a:endParaRPr>
          </a:p>
          <a:p>
            <a:r>
              <a:rPr lang="en-GB" sz="1400" dirty="0">
                <a:solidFill>
                  <a:srgbClr val="7030A0"/>
                </a:solidFill>
                <a:latin typeface="+mj-lt"/>
              </a:rPr>
              <a:t>Is the Specialist Portfolio suitable for our training needs?</a:t>
            </a:r>
          </a:p>
        </p:txBody>
      </p:sp>
    </p:spTree>
    <p:extLst>
      <p:ext uri="{BB962C8B-B14F-4D97-AF65-F5344CB8AC3E}">
        <p14:creationId xmlns:p14="http://schemas.microsoft.com/office/powerpoint/2010/main" val="320790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1">
            <a:extLst>
              <a:ext uri="{FF2B5EF4-FFF2-40B4-BE49-F238E27FC236}">
                <a16:creationId xmlns:a16="http://schemas.microsoft.com/office/drawing/2014/main" id="{C67EAA9E-1153-4F43-8B3C-B280DE051F2E}"/>
              </a:ext>
            </a:extLst>
          </p:cNvPr>
          <p:cNvSpPr>
            <a:spLocks noGrp="1"/>
          </p:cNvSpPr>
          <p:nvPr>
            <p:ph type="body" sz="quarter" idx="10"/>
          </p:nvPr>
        </p:nvSpPr>
        <p:spPr bwMode="auto">
          <a:xfrm>
            <a:off x="1022350" y="976667"/>
            <a:ext cx="6804025" cy="452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sz="2400" dirty="0">
                <a:solidFill>
                  <a:srgbClr val="330072"/>
                </a:solidFill>
              </a:rPr>
              <a:t>Training going forward</a:t>
            </a:r>
          </a:p>
        </p:txBody>
      </p:sp>
      <p:sp>
        <p:nvSpPr>
          <p:cNvPr id="15362" name="Content Placeholder 2">
            <a:extLst>
              <a:ext uri="{FF2B5EF4-FFF2-40B4-BE49-F238E27FC236}">
                <a16:creationId xmlns:a16="http://schemas.microsoft.com/office/drawing/2014/main" id="{F06AFA64-7F53-5643-9C51-40F49707FBB1}"/>
              </a:ext>
            </a:extLst>
          </p:cNvPr>
          <p:cNvSpPr>
            <a:spLocks noGrp="1"/>
          </p:cNvSpPr>
          <p:nvPr>
            <p:ph sz="quarter" idx="11"/>
          </p:nvPr>
        </p:nvSpPr>
        <p:spPr bwMode="auto">
          <a:xfrm>
            <a:off x="744536" y="1819781"/>
            <a:ext cx="7359651" cy="2657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285750" indent="-285750">
              <a:buFont typeface="Arial" panose="020B0604020202020204" pitchFamily="34" charset="0"/>
              <a:buChar char="•"/>
            </a:pPr>
            <a:r>
              <a:rPr lang="en-GB" dirty="0"/>
              <a:t>Specific IBMS portfolio for Specialist Biochemistry disciplines only or modular approach with more detail in specific sections would be a huge advantage</a:t>
            </a:r>
          </a:p>
          <a:p>
            <a:pPr marL="285750" indent="-285750">
              <a:buFont typeface="Arial" panose="020B0604020202020204" pitchFamily="34" charset="0"/>
              <a:buChar char="•"/>
            </a:pPr>
            <a:r>
              <a:rPr lang="en-GB" sz="1600" dirty="0"/>
              <a:t>Online training portal like the IBMS specialist portfolio resources, recorded training presentations – can be spread out across the network.</a:t>
            </a:r>
          </a:p>
          <a:p>
            <a:pPr marL="285750" indent="-285750">
              <a:buFont typeface="Arial" panose="020B0604020202020204" pitchFamily="34" charset="0"/>
              <a:buChar char="•"/>
            </a:pPr>
            <a:r>
              <a:rPr lang="en-GB" sz="1600" dirty="0"/>
              <a:t>Training/ networking should be given more priority with protected time and IBMS guidance</a:t>
            </a:r>
          </a:p>
        </p:txBody>
      </p:sp>
      <p:pic>
        <p:nvPicPr>
          <p:cNvPr id="9" name="Picture 2" descr="Z:\Brand &amp; Templates\North Bristol NHS Trust Logos\Approved logos\Severn Pathology\Severn Pathology for print and offline - NHS Bl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9688" y="207677"/>
            <a:ext cx="2561135" cy="71948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Icon&#10;&#10;Description automatically generated with medium confidence">
            <a:extLst>
              <a:ext uri="{FF2B5EF4-FFF2-40B4-BE49-F238E27FC236}">
                <a16:creationId xmlns:a16="http://schemas.microsoft.com/office/drawing/2014/main" id="{7967D264-0C34-4D6E-A48A-9979E15581CE}"/>
              </a:ext>
            </a:extLst>
          </p:cNvPr>
          <p:cNvPicPr>
            <a:picLocks noChangeAspect="1"/>
          </p:cNvPicPr>
          <p:nvPr/>
        </p:nvPicPr>
        <p:blipFill rotWithShape="1">
          <a:blip r:embed="rId3"/>
          <a:srcRect t="64118" r="3333"/>
          <a:stretch/>
        </p:blipFill>
        <p:spPr>
          <a:xfrm>
            <a:off x="-2993" y="5158044"/>
            <a:ext cx="8892000" cy="556070"/>
          </a:xfrm>
          <a:prstGeom prst="rect">
            <a:avLst/>
          </a:prstGeom>
        </p:spPr>
      </p:pic>
    </p:spTree>
  </p:cSld>
  <p:clrMapOvr>
    <a:masterClrMapping/>
  </p:clrMapOvr>
</p:sld>
</file>

<file path=ppt/theme/theme1.xml><?xml version="1.0" encoding="utf-8"?>
<a:theme xmlns:a="http://schemas.openxmlformats.org/drawingml/2006/main" name="Office Theme">
  <a:themeElements>
    <a:clrScheme name="NHS FEB 2019">
      <a:dk1>
        <a:srgbClr val="231F20"/>
      </a:dk1>
      <a:lt1>
        <a:srgbClr val="FFFFFF"/>
      </a:lt1>
      <a:dk2>
        <a:srgbClr val="415563"/>
      </a:dk2>
      <a:lt2>
        <a:srgbClr val="E8EDEE"/>
      </a:lt2>
      <a:accent1>
        <a:srgbClr val="003087"/>
      </a:accent1>
      <a:accent2>
        <a:srgbClr val="005EB8"/>
      </a:accent2>
      <a:accent3>
        <a:srgbClr val="0071CE"/>
      </a:accent3>
      <a:accent4>
        <a:srgbClr val="41B6E6"/>
      </a:accent4>
      <a:accent5>
        <a:srgbClr val="00A9CE"/>
      </a:accent5>
      <a:accent6>
        <a:srgbClr val="768692"/>
      </a:accent6>
      <a:hlink>
        <a:srgbClr val="231F20"/>
      </a:hlink>
      <a:folHlink>
        <a:srgbClr val="231F2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BT_Powerpoint_Presentation_AB" id="{63CDC7FF-BE61-914E-AA4C-E0711A28CCD5}" vid="{F14E3C9F-40AF-E64B-9EC2-8ABD14B3BC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38B231B09F8F4AA094C749501EC0B5" ma:contentTypeVersion="10" ma:contentTypeDescription="Create a new document." ma:contentTypeScope="" ma:versionID="32f96a4d18150b2e9ba820480a4330b3">
  <xsd:schema xmlns:xsd="http://www.w3.org/2001/XMLSchema" xmlns:xs="http://www.w3.org/2001/XMLSchema" xmlns:p="http://schemas.microsoft.com/office/2006/metadata/properties" xmlns:ns3="a600d3ca-d1f8-4ce6-be1b-f169b334f8b8" xmlns:ns4="081e8437-b044-4486-b0d8-d0d43da37fff" targetNamespace="http://schemas.microsoft.com/office/2006/metadata/properties" ma:root="true" ma:fieldsID="b46a89d8f896258481ce044b2fcd717e" ns3:_="" ns4:_="">
    <xsd:import namespace="a600d3ca-d1f8-4ce6-be1b-f169b334f8b8"/>
    <xsd:import namespace="081e8437-b044-4486-b0d8-d0d43da37ff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_activity" minOccurs="0"/>
                <xsd:element ref="ns4:SharedWithUsers" minOccurs="0"/>
                <xsd:element ref="ns4:SharedWithDetails" minOccurs="0"/>
                <xsd:element ref="ns4:SharingHintHash"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00d3ca-d1f8-4ce6-be1b-f169b334f8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2" nillable="true" ma:displayName="_activity" ma:hidden="true" ma:internalName="_activity">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81e8437-b044-4486-b0d8-d0d43da37ff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a600d3ca-d1f8-4ce6-be1b-f169b334f8b8" xsi:nil="true"/>
  </documentManagement>
</p:properties>
</file>

<file path=customXml/itemProps1.xml><?xml version="1.0" encoding="utf-8"?>
<ds:datastoreItem xmlns:ds="http://schemas.openxmlformats.org/officeDocument/2006/customXml" ds:itemID="{259FC1BD-3B38-4008-9B81-51CFB82AAA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00d3ca-d1f8-4ce6-be1b-f169b334f8b8"/>
    <ds:schemaRef ds:uri="081e8437-b044-4486-b0d8-d0d43da37f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F2BAEF-D594-4D22-BBAD-4991E49D72B3}">
  <ds:schemaRefs>
    <ds:schemaRef ds:uri="http://schemas.microsoft.com/sharepoint/v3/contenttype/forms"/>
  </ds:schemaRefs>
</ds:datastoreItem>
</file>

<file path=customXml/itemProps3.xml><?xml version="1.0" encoding="utf-8"?>
<ds:datastoreItem xmlns:ds="http://schemas.openxmlformats.org/officeDocument/2006/customXml" ds:itemID="{A445B066-B08E-4AA9-B297-8DAE7D9E0A4D}">
  <ds:schemaRefs>
    <ds:schemaRef ds:uri="http://purl.org/dc/terms/"/>
    <ds:schemaRef ds:uri="http://schemas.microsoft.com/office/2006/metadata/properties"/>
    <ds:schemaRef ds:uri="http://www.w3.org/XML/1998/namespace"/>
    <ds:schemaRef ds:uri="http://schemas.microsoft.com/office/2006/documentManagement/types"/>
    <ds:schemaRef ds:uri="http://purl.org/dc/elements/1.1/"/>
    <ds:schemaRef ds:uri="http://schemas.microsoft.com/office/infopath/2007/PartnerControls"/>
    <ds:schemaRef ds:uri="a600d3ca-d1f8-4ce6-be1b-f169b334f8b8"/>
    <ds:schemaRef ds:uri="081e8437-b044-4486-b0d8-d0d43da37fff"/>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2116</TotalTime>
  <Words>732</Words>
  <Application>Microsoft Office PowerPoint</Application>
  <PresentationFormat>On-screen Show (16:10)</PresentationFormat>
  <Paragraphs>60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Marles</dc:creator>
  <cp:lastModifiedBy>Allen Louise (RQ3) BCH</cp:lastModifiedBy>
  <cp:revision>56</cp:revision>
  <dcterms:created xsi:type="dcterms:W3CDTF">2018-08-29T15:08:11Z</dcterms:created>
  <dcterms:modified xsi:type="dcterms:W3CDTF">2024-01-26T17:30:09Z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0x0101009C38B231B09F8F4AA094C749501EC0B5</vt:lpwstr>
  </property>
</Properties>
</file>