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12" r:id="rId4"/>
    <p:sldId id="295" r:id="rId5"/>
    <p:sldId id="269" r:id="rId6"/>
    <p:sldId id="271" r:id="rId7"/>
    <p:sldId id="273" r:id="rId8"/>
    <p:sldId id="276" r:id="rId9"/>
    <p:sldId id="311" r:id="rId10"/>
    <p:sldId id="279" r:id="rId11"/>
    <p:sldId id="280" r:id="rId12"/>
    <p:sldId id="284" r:id="rId13"/>
    <p:sldId id="313" r:id="rId14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86860" autoAdjust="0"/>
  </p:normalViewPr>
  <p:slideViewPr>
    <p:cSldViewPr snapToGrid="0">
      <p:cViewPr varScale="1">
        <p:scale>
          <a:sx n="100" d="100"/>
          <a:sy n="100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4C9E1-3320-44E2-8E9C-C41CC9223D08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28BA0-5451-4BDD-8360-EA875258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0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F81A9-BD22-4BAE-B0A9-E747A87BC6D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AF110-68E4-443E-9CB2-44D214EC5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4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AF110-68E4-443E-9CB2-44D214EC52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4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AF110-68E4-443E-9CB2-44D214EC52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8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AF110-68E4-443E-9CB2-44D214EC52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0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AF110-68E4-443E-9CB2-44D214EC52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AF110-68E4-443E-9CB2-44D214EC52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9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AF110-68E4-443E-9CB2-44D214EC52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25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AF110-68E4-443E-9CB2-44D214EC52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0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AF110-68E4-443E-9CB2-44D214EC521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03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AF110-68E4-443E-9CB2-44D214EC52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23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775" y="1631955"/>
            <a:ext cx="10972799" cy="1825096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Holistic first- hand </a:t>
            </a:r>
            <a:r>
              <a:rPr lang="en-GB" sz="4800" dirty="0" smtClean="0"/>
              <a:t>experience </a:t>
            </a:r>
            <a:r>
              <a:rPr lang="en-GB" sz="4800" dirty="0"/>
              <a:t>of training within the Metabolic Stakeholders laboratories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4956"/>
            <a:ext cx="9448800" cy="1313872"/>
          </a:xfrm>
        </p:spPr>
        <p:txBody>
          <a:bodyPr>
            <a:normAutofit/>
          </a:bodyPr>
          <a:lstStyle/>
          <a:p>
            <a:r>
              <a:rPr lang="en-GB" dirty="0"/>
              <a:t>Claire L Peat BSc LIBMS</a:t>
            </a:r>
          </a:p>
          <a:p>
            <a:pPr lvl="0">
              <a:lnSpc>
                <a:spcPct val="70000"/>
              </a:lnSpc>
            </a:pPr>
            <a:r>
              <a:rPr lang="en-GB" dirty="0" smtClean="0"/>
              <a:t>Higher </a:t>
            </a:r>
            <a:r>
              <a:rPr lang="en-GB" dirty="0" smtClean="0"/>
              <a:t>Specialist </a:t>
            </a:r>
            <a:r>
              <a:rPr lang="en-GB" dirty="0"/>
              <a:t>Biomedical Scientist</a:t>
            </a:r>
          </a:p>
          <a:p>
            <a:pPr lvl="0">
              <a:lnSpc>
                <a:spcPct val="70000"/>
              </a:lnSpc>
            </a:pPr>
            <a:r>
              <a:rPr lang="en-GB" dirty="0"/>
              <a:t>Nottinghamshire University Hospitals </a:t>
            </a:r>
          </a:p>
        </p:txBody>
      </p:sp>
    </p:spTree>
    <p:extLst>
      <p:ext uri="{BB962C8B-B14F-4D97-AF65-F5344CB8AC3E}">
        <p14:creationId xmlns:p14="http://schemas.microsoft.com/office/powerpoint/2010/main" val="23717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833" y="403405"/>
            <a:ext cx="566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Positives and challenges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76325" y="1943100"/>
            <a:ext cx="10353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Extensive knowledge in a specialist area to aid training of others</a:t>
            </a:r>
          </a:p>
          <a:p>
            <a:endParaRPr lang="en-GB" dirty="0"/>
          </a:p>
          <a:p>
            <a:r>
              <a:rPr lang="en-GB" dirty="0" smtClean="0"/>
              <a:t>High quality worked examples in portfolio</a:t>
            </a:r>
          </a:p>
          <a:p>
            <a:endParaRPr lang="en-GB" dirty="0"/>
          </a:p>
          <a:p>
            <a:r>
              <a:rPr lang="en-GB" dirty="0" smtClean="0"/>
              <a:t>In-depth experience to become a specialist biomedical scientist in inborn errors of metabolism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Challenging to show specialist knowledge in other areas not covered in metabolic</a:t>
            </a:r>
          </a:p>
          <a:p>
            <a:endParaRPr lang="en-GB" dirty="0"/>
          </a:p>
          <a:p>
            <a:r>
              <a:rPr lang="en-GB" dirty="0" smtClean="0"/>
              <a:t>Evidence pieces largely theory based</a:t>
            </a:r>
          </a:p>
          <a:p>
            <a:endParaRPr lang="en-GB" dirty="0"/>
          </a:p>
          <a:p>
            <a:r>
              <a:rPr lang="en-GB" dirty="0" smtClean="0"/>
              <a:t>Difficulty showing laboratory competence in other sections due to high demand for metabolic laboratory cover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0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2771" y="368617"/>
            <a:ext cx="298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Portfolio feedback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38150" y="2359549"/>
            <a:ext cx="11340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Largely positive</a:t>
            </a:r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Reference to experience in specialist techniques</a:t>
            </a:r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Highlighted weaker points during feedback including questions based around </a:t>
            </a:r>
            <a:r>
              <a:rPr lang="en-GB" sz="2400" dirty="0" err="1" smtClean="0"/>
              <a:t>autocore</a:t>
            </a:r>
            <a:r>
              <a:rPr lang="en-GB" sz="2400" dirty="0" smtClean="0"/>
              <a:t> technical validation. 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22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999" y="1367881"/>
            <a:ext cx="512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Final thoughts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5374" y="2839453"/>
            <a:ext cx="7392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Proud to be a BMS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Enjoyed developing over the last </a:t>
            </a:r>
            <a:r>
              <a:rPr lang="en-GB" sz="2000" dirty="0" smtClean="0"/>
              <a:t>15 </a:t>
            </a:r>
            <a:r>
              <a:rPr lang="en-GB" sz="2000" dirty="0" smtClean="0"/>
              <a:t>years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Staff feedback on current portfolio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270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270" y="1505916"/>
            <a:ext cx="5569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Any 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36" y="3177049"/>
            <a:ext cx="5409397" cy="36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60249" y="347130"/>
            <a:ext cx="2900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/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079"/>
          <a:stretch/>
        </p:blipFill>
        <p:spPr>
          <a:xfrm>
            <a:off x="5996542" y="2271913"/>
            <a:ext cx="5431090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622" r="1033" b="18969"/>
          <a:stretch/>
        </p:blipFill>
        <p:spPr>
          <a:xfrm>
            <a:off x="721894" y="2271913"/>
            <a:ext cx="44966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8901" y="314890"/>
            <a:ext cx="451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Specialist portfolio training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DDFBD-2797-4723-0740-3A63DB1A7178}"/>
              </a:ext>
            </a:extLst>
          </p:cNvPr>
          <p:cNvSpPr txBox="1"/>
          <p:nvPr/>
        </p:nvSpPr>
        <p:spPr>
          <a:xfrm>
            <a:off x="161925" y="2041033"/>
            <a:ext cx="11779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000" dirty="0" smtClean="0"/>
              <a:t>22 sections covering a variety of pathological conditions, quality and analytical techniques.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Completing the evidence pieces, specialist questions and, be able to demonstrate competency in all sections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NUH training opportunities </a:t>
            </a:r>
            <a:endParaRPr lang="en-GB" sz="2000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7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5300" y="95815"/>
            <a:ext cx="339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/>
              <a:t>Autocore</a:t>
            </a:r>
            <a:r>
              <a:rPr lang="en-GB" sz="3600" dirty="0" smtClean="0"/>
              <a:t> and Validation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28" y="2342512"/>
            <a:ext cx="3782147" cy="2836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0DDFBD-2797-4723-0740-3A63DB1A7178}"/>
              </a:ext>
            </a:extLst>
          </p:cNvPr>
          <p:cNvSpPr txBox="1"/>
          <p:nvPr/>
        </p:nvSpPr>
        <p:spPr>
          <a:xfrm>
            <a:off x="4131298" y="2008083"/>
            <a:ext cx="3676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Dedicated validation bench for technical validation of abnormal or out of clinical range results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Both sites have 4 </a:t>
            </a:r>
            <a:r>
              <a:rPr lang="en-GB" dirty="0" err="1"/>
              <a:t>Alinity</a:t>
            </a:r>
            <a:r>
              <a:rPr lang="en-GB" dirty="0"/>
              <a:t> C units and 4 </a:t>
            </a:r>
            <a:r>
              <a:rPr lang="en-GB" dirty="0" err="1"/>
              <a:t>Alinity</a:t>
            </a:r>
            <a:r>
              <a:rPr lang="en-GB" dirty="0"/>
              <a:t> I units.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Test capacity for 8 units is 1200 per hour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Osmolality and Direct ISE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738" y="1780595"/>
            <a:ext cx="3206774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8574" y="74814"/>
            <a:ext cx="396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Trisomy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0" y="1637731"/>
            <a:ext cx="5873869" cy="4405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681" y="2136301"/>
            <a:ext cx="48449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Trisomy section screens for Edwards’ Syndrome, </a:t>
            </a:r>
            <a:r>
              <a:rPr lang="en-GB" dirty="0" err="1"/>
              <a:t>P</a:t>
            </a:r>
            <a:r>
              <a:rPr lang="en-GB" dirty="0" err="1" smtClean="0"/>
              <a:t>atau’s</a:t>
            </a:r>
            <a:r>
              <a:rPr lang="en-GB" dirty="0" smtClean="0"/>
              <a:t> Syndrome and Down’s syndrome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Screens can be performed on first trimester and second trimester samples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We use an </a:t>
            </a:r>
            <a:r>
              <a:rPr lang="en-GB" dirty="0" err="1" smtClean="0"/>
              <a:t>AutoDELFIA</a:t>
            </a:r>
            <a:r>
              <a:rPr lang="en-GB" dirty="0" smtClean="0"/>
              <a:t> analyser for Trisomy </a:t>
            </a:r>
            <a:r>
              <a:rPr lang="en-GB" dirty="0" smtClean="0"/>
              <a:t>screening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NIPT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8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0059" y="191193"/>
            <a:ext cx="460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Trace elements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4" b="17000"/>
          <a:stretch/>
        </p:blipFill>
        <p:spPr>
          <a:xfrm>
            <a:off x="2877952" y="2767947"/>
            <a:ext cx="6420050" cy="3093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885" y="1439624"/>
            <a:ext cx="588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Trace elements laboratory analyses </a:t>
            </a:r>
            <a:r>
              <a:rPr lang="en-GB" sz="2400" dirty="0" smtClean="0"/>
              <a:t>using </a:t>
            </a:r>
            <a:r>
              <a:rPr lang="en-GB" sz="2400" dirty="0" smtClean="0"/>
              <a:t>ICP-MS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385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3240" y="234944"/>
            <a:ext cx="45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Immunochemistry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5" y="2046117"/>
            <a:ext cx="3056605" cy="2292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B047FC-727D-CCBE-7A43-BF99F29F0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07" y="4613377"/>
            <a:ext cx="3748486" cy="161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229" y="6278866"/>
            <a:ext cx="365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Capillary zone electrophoresis trace showing a</a:t>
            </a:r>
          </a:p>
          <a:p>
            <a:pPr algn="ctr"/>
            <a:r>
              <a:rPr lang="en-GB" sz="1200" dirty="0" err="1" smtClean="0"/>
              <a:t>paraprotein</a:t>
            </a:r>
            <a:r>
              <a:rPr lang="en-GB" sz="1200" dirty="0" smtClean="0"/>
              <a:t> band in the Gamma region.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06048" y="152236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Sebia</a:t>
            </a:r>
            <a:r>
              <a:rPr lang="en-GB" dirty="0" smtClean="0"/>
              <a:t> CZE </a:t>
            </a:r>
            <a:r>
              <a:rPr lang="en-GB" dirty="0" smtClean="0"/>
              <a:t>analyser, </a:t>
            </a:r>
            <a:r>
              <a:rPr lang="en-GB" dirty="0" err="1" smtClean="0"/>
              <a:t>Sebia</a:t>
            </a:r>
            <a:r>
              <a:rPr lang="en-GB" dirty="0" smtClean="0"/>
              <a:t> </a:t>
            </a:r>
            <a:r>
              <a:rPr lang="en-GB" dirty="0" err="1" smtClean="0"/>
              <a:t>Hydrasys</a:t>
            </a:r>
            <a:r>
              <a:rPr lang="en-GB" dirty="0" smtClean="0"/>
              <a:t> and  </a:t>
            </a:r>
            <a:r>
              <a:rPr lang="en-GB" dirty="0" err="1"/>
              <a:t>Optilite</a:t>
            </a:r>
            <a:r>
              <a:rPr lang="en-GB" dirty="0"/>
              <a:t> Serum Free Light Chain analyser</a:t>
            </a:r>
          </a:p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80" y="2046117"/>
            <a:ext cx="3061536" cy="2296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7C1B66-8356-576A-35DB-443DBF5C5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480" y="4567979"/>
            <a:ext cx="3061536" cy="1662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4481" y="6371198"/>
            <a:ext cx="30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Immunofixation</a:t>
            </a:r>
            <a:r>
              <a:rPr lang="en-GB" sz="1200" dirty="0" smtClean="0"/>
              <a:t> gel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996" y="2046117"/>
            <a:ext cx="3061535" cy="22961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03137" y="4921754"/>
            <a:ext cx="2957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SFLC processed on serum in batches 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 smtClean="0"/>
              <a:t>Free light chains are also detected in urine. This test is </a:t>
            </a:r>
            <a:r>
              <a:rPr lang="en-GB" sz="1200" dirty="0" err="1"/>
              <a:t>B</a:t>
            </a:r>
            <a:r>
              <a:rPr lang="en-GB" sz="1200" dirty="0" err="1" smtClean="0"/>
              <a:t>ence</a:t>
            </a:r>
            <a:r>
              <a:rPr lang="en-GB" sz="1200" dirty="0" smtClean="0"/>
              <a:t> Jones proteins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 smtClean="0"/>
              <a:t>Not specific to Multiple Myeloma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155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6233" y="199505"/>
            <a:ext cx="543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Mass </a:t>
            </a:r>
            <a:r>
              <a:rPr lang="en-GB" sz="3600" dirty="0" smtClean="0"/>
              <a:t>spectrometry</a:t>
            </a:r>
          </a:p>
          <a:p>
            <a:pPr algn="ctr"/>
            <a:r>
              <a:rPr lang="en-GB" sz="3600" dirty="0"/>
              <a:t> </a:t>
            </a:r>
            <a:r>
              <a:rPr lang="en-GB" sz="3600" dirty="0" smtClean="0"/>
              <a:t>&amp; </a:t>
            </a:r>
            <a:r>
              <a:rPr lang="en-GB" sz="3600" dirty="0" smtClean="0"/>
              <a:t>Immunosuppressant monitoring</a:t>
            </a:r>
            <a:endParaRPr lang="en-GB" sz="3600" dirty="0"/>
          </a:p>
          <a:p>
            <a:pPr algn="ctr"/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24695"/>
          <a:stretch/>
        </p:blipFill>
        <p:spPr>
          <a:xfrm rot="5400000">
            <a:off x="1493284" y="1278716"/>
            <a:ext cx="2850544" cy="3393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0F3D2-BF90-9F6B-351B-498A6B749CF3}"/>
              </a:ext>
            </a:extLst>
          </p:cNvPr>
          <p:cNvSpPr txBox="1"/>
          <p:nvPr/>
        </p:nvSpPr>
        <p:spPr>
          <a:xfrm>
            <a:off x="5535068" y="2507829"/>
            <a:ext cx="6818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Tandem </a:t>
            </a:r>
            <a:r>
              <a:rPr lang="en-GB" dirty="0"/>
              <a:t>mass </a:t>
            </a:r>
            <a:r>
              <a:rPr lang="en-GB" dirty="0" smtClean="0"/>
              <a:t>spectrometer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Immunosuppressant </a:t>
            </a:r>
            <a:r>
              <a:rPr lang="en-GB" dirty="0" smtClean="0"/>
              <a:t>analysis </a:t>
            </a:r>
            <a:r>
              <a:rPr lang="en-GB" dirty="0"/>
              <a:t>for </a:t>
            </a:r>
            <a:r>
              <a:rPr lang="en-GB" dirty="0" smtClean="0"/>
              <a:t>tacrolimus</a:t>
            </a:r>
            <a:r>
              <a:rPr lang="en-GB" dirty="0"/>
              <a:t>, </a:t>
            </a:r>
            <a:r>
              <a:rPr lang="en-GB" dirty="0" err="1" smtClean="0"/>
              <a:t>ciclosporin</a:t>
            </a:r>
            <a:endParaRPr lang="en-GB" dirty="0"/>
          </a:p>
          <a:p>
            <a:pPr algn="ctr"/>
            <a:r>
              <a:rPr lang="en-GB" dirty="0" smtClean="0"/>
              <a:t>and </a:t>
            </a:r>
            <a:r>
              <a:rPr lang="en-GB" dirty="0" err="1" smtClean="0"/>
              <a:t>sirolimus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Covering therapeutic drug monitoring </a:t>
            </a:r>
            <a:r>
              <a:rPr lang="en-GB" dirty="0" smtClean="0"/>
              <a:t>for</a:t>
            </a:r>
          </a:p>
          <a:p>
            <a:pPr algn="ctr"/>
            <a:r>
              <a:rPr lang="en-GB" dirty="0" smtClean="0"/>
              <a:t>Nottinghamshire</a:t>
            </a:r>
            <a:r>
              <a:rPr lang="en-GB" dirty="0"/>
              <a:t>, Leicestershire and </a:t>
            </a:r>
            <a:r>
              <a:rPr lang="en-GB" dirty="0" smtClean="0"/>
              <a:t>Lincolnshire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Analytical method LC </a:t>
            </a:r>
            <a:r>
              <a:rPr lang="en-GB" dirty="0" smtClean="0"/>
              <a:t>MS/MS</a:t>
            </a:r>
          </a:p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t="10498" r="36623" b="2636"/>
          <a:stretch/>
        </p:blipFill>
        <p:spPr>
          <a:xfrm rot="5400000">
            <a:off x="1981640" y="3814605"/>
            <a:ext cx="1856096" cy="33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4954" y="258737"/>
            <a:ext cx="298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7962" y="1505019"/>
            <a:ext cx="4691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 area of </a:t>
            </a:r>
            <a:r>
              <a:rPr lang="en-GB" dirty="0" smtClean="0"/>
              <a:t>work during specialist portfolio completion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/>
              <a:t>What do we do at </a:t>
            </a:r>
            <a:r>
              <a:rPr lang="en-GB" dirty="0" smtClean="0"/>
              <a:t>NUH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My role within this department</a:t>
            </a:r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8" y="1670749"/>
            <a:ext cx="2208174" cy="294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7470"/>
          <a:stretch/>
        </p:blipFill>
        <p:spPr>
          <a:xfrm>
            <a:off x="8686760" y="2707868"/>
            <a:ext cx="2933778" cy="2200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274" y="1377442"/>
            <a:ext cx="2933779" cy="1143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274" y="5095387"/>
            <a:ext cx="2952751" cy="1432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t="26254" b="10497"/>
          <a:stretch/>
        </p:blipFill>
        <p:spPr>
          <a:xfrm>
            <a:off x="664018" y="4669282"/>
            <a:ext cx="2208174" cy="1858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/>
          <a:stretch/>
        </p:blipFill>
        <p:spPr>
          <a:xfrm rot="5400000">
            <a:off x="4373277" y="3656065"/>
            <a:ext cx="2840505" cy="28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1596</TotalTime>
  <Words>371</Words>
  <Application>Microsoft Office PowerPoint</Application>
  <PresentationFormat>Widescreen</PresentationFormat>
  <Paragraphs>93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Vapor Trail</vt:lpstr>
      <vt:lpstr>Holistic first- hand experience of training within the Metabolic Stakeholders laboratories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 University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Specialist portfolio  Vitual Laboratory Tour</dc:title>
  <dc:creator>Peat Claire (Pathology)</dc:creator>
  <cp:lastModifiedBy>Peat Claire (Pathology)</cp:lastModifiedBy>
  <cp:revision>76</cp:revision>
  <cp:lastPrinted>2023-06-08T12:49:10Z</cp:lastPrinted>
  <dcterms:created xsi:type="dcterms:W3CDTF">2023-06-06T11:49:51Z</dcterms:created>
  <dcterms:modified xsi:type="dcterms:W3CDTF">2024-01-29T12:45:51Z</dcterms:modified>
</cp:coreProperties>
</file>