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1" r:id="rId5"/>
    <p:sldMasterId id="2147483673" r:id="rId6"/>
    <p:sldMasterId id="2147483693" r:id="rId7"/>
    <p:sldMasterId id="2147483685" r:id="rId8"/>
  </p:sldMasterIdLst>
  <p:notesMasterIdLst>
    <p:notesMasterId r:id="rId35"/>
  </p:notesMasterIdLst>
  <p:handoutMasterIdLst>
    <p:handoutMasterId r:id="rId36"/>
  </p:handoutMasterIdLst>
  <p:sldIdLst>
    <p:sldId id="256" r:id="rId9"/>
    <p:sldId id="257" r:id="rId10"/>
    <p:sldId id="258" r:id="rId11"/>
    <p:sldId id="259" r:id="rId12"/>
    <p:sldId id="301" r:id="rId13"/>
    <p:sldId id="297" r:id="rId14"/>
    <p:sldId id="293" r:id="rId15"/>
    <p:sldId id="294" r:id="rId16"/>
    <p:sldId id="267" r:id="rId17"/>
    <p:sldId id="291" r:id="rId18"/>
    <p:sldId id="268" r:id="rId19"/>
    <p:sldId id="289" r:id="rId20"/>
    <p:sldId id="295" r:id="rId21"/>
    <p:sldId id="292" r:id="rId22"/>
    <p:sldId id="284" r:id="rId23"/>
    <p:sldId id="285" r:id="rId24"/>
    <p:sldId id="296" r:id="rId25"/>
    <p:sldId id="299" r:id="rId26"/>
    <p:sldId id="300" r:id="rId27"/>
    <p:sldId id="298" r:id="rId28"/>
    <p:sldId id="281" r:id="rId29"/>
    <p:sldId id="279" r:id="rId30"/>
    <p:sldId id="283" r:id="rId31"/>
    <p:sldId id="287" r:id="rId32"/>
    <p:sldId id="286" r:id="rId33"/>
    <p:sldId id="288" r:id="rId3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B39547C-18F5-4942-8C17-CF4BA0CB3EF5}">
          <p14:sldIdLst>
            <p14:sldId id="256"/>
            <p14:sldId id="257"/>
            <p14:sldId id="258"/>
            <p14:sldId id="259"/>
            <p14:sldId id="301"/>
            <p14:sldId id="297"/>
            <p14:sldId id="293"/>
            <p14:sldId id="294"/>
            <p14:sldId id="267"/>
            <p14:sldId id="291"/>
            <p14:sldId id="268"/>
            <p14:sldId id="289"/>
            <p14:sldId id="295"/>
            <p14:sldId id="292"/>
            <p14:sldId id="284"/>
            <p14:sldId id="285"/>
            <p14:sldId id="296"/>
            <p14:sldId id="299"/>
            <p14:sldId id="300"/>
            <p14:sldId id="298"/>
            <p14:sldId id="281"/>
            <p14:sldId id="279"/>
            <p14:sldId id="283"/>
            <p14:sldId id="287"/>
            <p14:sldId id="286"/>
            <p14:sldId id="2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15:clr>
            <a:srgbClr val="A4A3A4"/>
          </p15:clr>
        </p15:guide>
        <p15:guide id="4" pos="5759">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506ED6-F3A5-F27E-AB33-A78E61D6DDEC}" v="527" dt="2024-01-29T11:23:25.569"/>
    <p1510:client id="{BFC9D3E7-DCD8-AA8E-C81E-A954CA1CC5CE}" v="494" dt="2024-01-29T13:42:52.947"/>
    <p1510:client id="{CF2B61B3-5D26-4F05-C9E5-88A8ADC1C857}" v="1894" dt="2024-01-28T16:49:21.413"/>
    <p1510:client id="{D16DDFA0-0A5B-ED74-E977-5F71DEAC9F81}" v="366" dt="2024-01-29T13:13:42.413"/>
    <p1510:client id="{DD84B0CC-1288-4380-B49A-D72C1A547FF7}" v="3531" vWet="3535" dt="2024-01-29T13:37:22.7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
        <p:guide pos="5759"/>
      </p:guideLst>
    </p:cSldViewPr>
  </p:slideViewPr>
  <p:notesViewPr>
    <p:cSldViewPr snapToGrid="0">
      <p:cViewPr>
        <p:scale>
          <a:sx n="1" d="2"/>
          <a:sy n="1" d="2"/>
        </p:scale>
        <p:origin x="0" y="0"/>
      </p:cViewPr>
      <p:guideLst>
        <p:guide orient="horz" pos="3127"/>
        <p:guide pos="2141"/>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5.xml" Id="rId13" /><Relationship Type="http://schemas.openxmlformats.org/officeDocument/2006/relationships/slide" Target="slides/slide10.xml" Id="rId18" /><Relationship Type="http://schemas.openxmlformats.org/officeDocument/2006/relationships/slide" Target="slides/slide18.xml" Id="rId26" /><Relationship Type="http://schemas.openxmlformats.org/officeDocument/2006/relationships/theme" Target="theme/theme1.xml" Id="rId39" /><Relationship Type="http://schemas.openxmlformats.org/officeDocument/2006/relationships/slide" Target="slides/slide13.xml" Id="rId21" /><Relationship Type="http://schemas.openxmlformats.org/officeDocument/2006/relationships/slide" Target="slides/slide26.xml" Id="rId34" /><Relationship Type="http://schemas.microsoft.com/office/2015/10/relationships/revisionInfo" Target="revisionInfo.xml" Id="rId42" /><Relationship Type="http://schemas.openxmlformats.org/officeDocument/2006/relationships/slideMaster" Target="slideMasters/slideMaster4.xml" Id="rId7" /><Relationship Type="http://schemas.openxmlformats.org/officeDocument/2006/relationships/customXml" Target="../customXml/item2.xml" Id="rId2" /><Relationship Type="http://schemas.openxmlformats.org/officeDocument/2006/relationships/slide" Target="slides/slide8.xml" Id="rId16" /><Relationship Type="http://schemas.openxmlformats.org/officeDocument/2006/relationships/slide" Target="slides/slide12.xml" Id="rId20" /><Relationship Type="http://schemas.openxmlformats.org/officeDocument/2006/relationships/slide" Target="slides/slide21.xml" Id="rId29" /><Relationship Type="http://schemas.openxmlformats.org/officeDocument/2006/relationships/customXml" Target="../customXml/item1.xml" Id="rId1" /><Relationship Type="http://schemas.openxmlformats.org/officeDocument/2006/relationships/slideMaster" Target="slideMasters/slideMaster3.xml" Id="rId6" /><Relationship Type="http://schemas.openxmlformats.org/officeDocument/2006/relationships/slide" Target="slides/slide3.xml" Id="rId11" /><Relationship Type="http://schemas.openxmlformats.org/officeDocument/2006/relationships/slide" Target="slides/slide16.xml" Id="rId24" /><Relationship Type="http://schemas.openxmlformats.org/officeDocument/2006/relationships/slide" Target="slides/slide24.xml" Id="rId32" /><Relationship Type="http://schemas.openxmlformats.org/officeDocument/2006/relationships/presProps" Target="presProps.xml" Id="rId37" /><Relationship Type="http://schemas.openxmlformats.org/officeDocument/2006/relationships/tableStyles" Target="tableStyles.xml" Id="rId40" /><Relationship Type="http://schemas.openxmlformats.org/officeDocument/2006/relationships/slideMaster" Target="slideMasters/slideMaster2.xml" Id="rId5" /><Relationship Type="http://schemas.openxmlformats.org/officeDocument/2006/relationships/slide" Target="slides/slide7.xml" Id="rId15" /><Relationship Type="http://schemas.openxmlformats.org/officeDocument/2006/relationships/slide" Target="slides/slide15.xml" Id="rId23" /><Relationship Type="http://schemas.openxmlformats.org/officeDocument/2006/relationships/slide" Target="slides/slide20.xml" Id="rId28" /><Relationship Type="http://schemas.openxmlformats.org/officeDocument/2006/relationships/handoutMaster" Target="handoutMasters/handoutMaster1.xml" Id="rId36" /><Relationship Type="http://schemas.openxmlformats.org/officeDocument/2006/relationships/slide" Target="slides/slide2.xml" Id="rId10" /><Relationship Type="http://schemas.openxmlformats.org/officeDocument/2006/relationships/slide" Target="slides/slide11.xml" Id="rId19" /><Relationship Type="http://schemas.openxmlformats.org/officeDocument/2006/relationships/slide" Target="slides/slide23.xml" Id="rId31" /><Relationship Type="http://schemas.openxmlformats.org/officeDocument/2006/relationships/slideMaster" Target="slideMasters/slideMaster1.xml" Id="rId4" /><Relationship Type="http://schemas.openxmlformats.org/officeDocument/2006/relationships/slide" Target="slides/slide1.xml" Id="rId9" /><Relationship Type="http://schemas.openxmlformats.org/officeDocument/2006/relationships/slide" Target="slides/slide6.xml" Id="rId14" /><Relationship Type="http://schemas.openxmlformats.org/officeDocument/2006/relationships/slide" Target="slides/slide14.xml" Id="rId22" /><Relationship Type="http://schemas.openxmlformats.org/officeDocument/2006/relationships/slide" Target="slides/slide19.xml" Id="rId27" /><Relationship Type="http://schemas.openxmlformats.org/officeDocument/2006/relationships/slide" Target="slides/slide22.xml" Id="rId30" /><Relationship Type="http://schemas.openxmlformats.org/officeDocument/2006/relationships/notesMaster" Target="notesMasters/notesMaster1.xml" Id="rId35" /><Relationship Type="http://schemas.openxmlformats.org/officeDocument/2006/relationships/slideMaster" Target="slideMasters/slideMaster5.xml" Id="rId8" /><Relationship Type="http://schemas.openxmlformats.org/officeDocument/2006/relationships/customXml" Target="../customXml/item3.xml" Id="rId3" /><Relationship Type="http://schemas.openxmlformats.org/officeDocument/2006/relationships/slide" Target="slides/slide4.xml" Id="rId12" /><Relationship Type="http://schemas.openxmlformats.org/officeDocument/2006/relationships/slide" Target="slides/slide9.xml" Id="rId17" /><Relationship Type="http://schemas.openxmlformats.org/officeDocument/2006/relationships/slide" Target="slides/slide17.xml" Id="rId25" /><Relationship Type="http://schemas.openxmlformats.org/officeDocument/2006/relationships/slide" Target="slides/slide25.xml" Id="rId33" /><Relationship Type="http://schemas.openxmlformats.org/officeDocument/2006/relationships/viewProps" Target="viewProps.xml" Id="rId38" /></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sv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FAD8EE-A26A-47D8-8F91-EBD6FEF8AAC8}" type="doc">
      <dgm:prSet loTypeId="urn:microsoft.com/office/officeart/2017/3/layout/DropPinTimeline" loCatId="process" qsTypeId="urn:microsoft.com/office/officeart/2005/8/quickstyle/simple2" qsCatId="simple" csTypeId="urn:microsoft.com/office/officeart/2005/8/colors/accent2_2" csCatId="accent2" phldr="1"/>
      <dgm:spPr/>
      <dgm:t>
        <a:bodyPr/>
        <a:lstStyle/>
        <a:p>
          <a:endParaRPr lang="en-US"/>
        </a:p>
      </dgm:t>
    </dgm:pt>
    <dgm:pt modelId="{43146262-E063-4E2D-A290-E5DA11E01DE9}">
      <dgm:prSet/>
      <dgm:spPr/>
      <dgm:t>
        <a:bodyPr/>
        <a:lstStyle/>
        <a:p>
          <a:pPr>
            <a:defRPr b="1"/>
          </a:pPr>
          <a:r>
            <a:rPr lang="en-US"/>
            <a:t>2022</a:t>
          </a:r>
        </a:p>
      </dgm:t>
    </dgm:pt>
    <dgm:pt modelId="{66D23242-0F43-46F0-92A6-58E2BD5885EC}" type="parTrans" cxnId="{861596C5-778A-4544-A725-8AFF60251D2E}">
      <dgm:prSet/>
      <dgm:spPr/>
      <dgm:t>
        <a:bodyPr/>
        <a:lstStyle/>
        <a:p>
          <a:endParaRPr lang="en-US"/>
        </a:p>
      </dgm:t>
    </dgm:pt>
    <dgm:pt modelId="{24963233-1D89-470A-A915-999AF3850F75}" type="sibTrans" cxnId="{861596C5-778A-4544-A725-8AFF60251D2E}">
      <dgm:prSet/>
      <dgm:spPr/>
      <dgm:t>
        <a:bodyPr/>
        <a:lstStyle/>
        <a:p>
          <a:endParaRPr lang="en-US"/>
        </a:p>
      </dgm:t>
    </dgm:pt>
    <dgm:pt modelId="{7692A134-9075-4C0A-BBD5-4EC9EBF54BAE}">
      <dgm:prSet/>
      <dgm:spPr/>
      <dgm:t>
        <a:bodyPr/>
        <a:lstStyle/>
        <a:p>
          <a:r>
            <a:rPr lang="en-US"/>
            <a:t>December -ISO15189:2022 Published </a:t>
          </a:r>
        </a:p>
      </dgm:t>
    </dgm:pt>
    <dgm:pt modelId="{DD2E36EA-0814-4705-B489-273014E23CF9}" type="parTrans" cxnId="{B96FF707-7FF5-44AF-AF03-2DFD8EE80CC5}">
      <dgm:prSet/>
      <dgm:spPr/>
      <dgm:t>
        <a:bodyPr/>
        <a:lstStyle/>
        <a:p>
          <a:endParaRPr lang="en-US"/>
        </a:p>
      </dgm:t>
    </dgm:pt>
    <dgm:pt modelId="{F25798E3-D8EC-4A03-A80A-1F5AA1038271}" type="sibTrans" cxnId="{B96FF707-7FF5-44AF-AF03-2DFD8EE80CC5}">
      <dgm:prSet/>
      <dgm:spPr/>
      <dgm:t>
        <a:bodyPr/>
        <a:lstStyle/>
        <a:p>
          <a:endParaRPr lang="en-US"/>
        </a:p>
      </dgm:t>
    </dgm:pt>
    <dgm:pt modelId="{F9137927-F570-4BC2-B833-538A08D720B2}">
      <dgm:prSet/>
      <dgm:spPr/>
      <dgm:t>
        <a:bodyPr/>
        <a:lstStyle/>
        <a:p>
          <a:pPr>
            <a:defRPr b="1"/>
          </a:pPr>
          <a:r>
            <a:rPr lang="en-US"/>
            <a:t>2023</a:t>
          </a:r>
        </a:p>
      </dgm:t>
    </dgm:pt>
    <dgm:pt modelId="{74E094A0-B10F-4E8B-8D3A-43418D96D647}" type="parTrans" cxnId="{5A889857-533D-4017-80A6-E156CC73CEA0}">
      <dgm:prSet/>
      <dgm:spPr/>
      <dgm:t>
        <a:bodyPr/>
        <a:lstStyle/>
        <a:p>
          <a:endParaRPr lang="en-US"/>
        </a:p>
      </dgm:t>
    </dgm:pt>
    <dgm:pt modelId="{85656D6F-86E2-4070-8959-1794DF088219}" type="sibTrans" cxnId="{5A889857-533D-4017-80A6-E156CC73CEA0}">
      <dgm:prSet/>
      <dgm:spPr/>
      <dgm:t>
        <a:bodyPr/>
        <a:lstStyle/>
        <a:p>
          <a:endParaRPr lang="en-US"/>
        </a:p>
      </dgm:t>
    </dgm:pt>
    <dgm:pt modelId="{1ACC6409-A468-4CCF-9A36-C1BF6D824934}">
      <dgm:prSet/>
      <dgm:spPr/>
      <dgm:t>
        <a:bodyPr/>
        <a:lstStyle/>
        <a:p>
          <a:r>
            <a:rPr lang="en-US"/>
            <a:t>UKAS Training for assessors &amp; Laboratories start working towards, completing gap analysis and making changes to documentation, audits etc.</a:t>
          </a:r>
        </a:p>
      </dgm:t>
    </dgm:pt>
    <dgm:pt modelId="{FC7E3DDF-AF58-4EDC-ACDB-16D2966DF2CE}" type="parTrans" cxnId="{594C6914-550D-4F2B-9A01-1A7E9345FF7D}">
      <dgm:prSet/>
      <dgm:spPr/>
      <dgm:t>
        <a:bodyPr/>
        <a:lstStyle/>
        <a:p>
          <a:endParaRPr lang="en-US"/>
        </a:p>
      </dgm:t>
    </dgm:pt>
    <dgm:pt modelId="{2AAD959A-08FB-462A-904C-5F46128F8E43}" type="sibTrans" cxnId="{594C6914-550D-4F2B-9A01-1A7E9345FF7D}">
      <dgm:prSet/>
      <dgm:spPr/>
      <dgm:t>
        <a:bodyPr/>
        <a:lstStyle/>
        <a:p>
          <a:endParaRPr lang="en-US"/>
        </a:p>
      </dgm:t>
    </dgm:pt>
    <dgm:pt modelId="{F73AFD99-07D4-417E-86B9-C886DC76A17A}">
      <dgm:prSet/>
      <dgm:spPr/>
      <dgm:t>
        <a:bodyPr/>
        <a:lstStyle/>
        <a:p>
          <a:pPr>
            <a:defRPr b="1"/>
          </a:pPr>
          <a:r>
            <a:rPr lang="en-US"/>
            <a:t>2024</a:t>
          </a:r>
        </a:p>
      </dgm:t>
    </dgm:pt>
    <dgm:pt modelId="{CEC40234-E1D5-4479-BEEF-6713FCC45742}" type="parTrans" cxnId="{41AB81CB-00A3-42C8-BBBE-D883BBB4EF12}">
      <dgm:prSet/>
      <dgm:spPr/>
      <dgm:t>
        <a:bodyPr/>
        <a:lstStyle/>
        <a:p>
          <a:endParaRPr lang="en-US"/>
        </a:p>
      </dgm:t>
    </dgm:pt>
    <dgm:pt modelId="{8F372B66-6577-465F-8BBC-1323D93B5BF9}" type="sibTrans" cxnId="{41AB81CB-00A3-42C8-BBBE-D883BBB4EF12}">
      <dgm:prSet/>
      <dgm:spPr/>
      <dgm:t>
        <a:bodyPr/>
        <a:lstStyle/>
        <a:p>
          <a:endParaRPr lang="en-US"/>
        </a:p>
      </dgm:t>
    </dgm:pt>
    <dgm:pt modelId="{06A9B869-AA6D-4443-8F60-B6FC71E03990}">
      <dgm:prSet/>
      <dgm:spPr/>
      <dgm:t>
        <a:bodyPr/>
        <a:lstStyle/>
        <a:p>
          <a:r>
            <a:rPr lang="en-US"/>
            <a:t>Assessment to 2012 with transition to 2022</a:t>
          </a:r>
        </a:p>
      </dgm:t>
    </dgm:pt>
    <dgm:pt modelId="{5339BDE5-0883-4629-AC8D-EE1A38B00F0B}" type="parTrans" cxnId="{1989827A-0885-4102-97F3-1528F1481579}">
      <dgm:prSet/>
      <dgm:spPr/>
      <dgm:t>
        <a:bodyPr/>
        <a:lstStyle/>
        <a:p>
          <a:endParaRPr lang="en-US"/>
        </a:p>
      </dgm:t>
    </dgm:pt>
    <dgm:pt modelId="{A62C0E63-AFE2-4FDC-BD42-2BF762114B8C}" type="sibTrans" cxnId="{1989827A-0885-4102-97F3-1528F1481579}">
      <dgm:prSet/>
      <dgm:spPr/>
      <dgm:t>
        <a:bodyPr/>
        <a:lstStyle/>
        <a:p>
          <a:endParaRPr lang="en-US"/>
        </a:p>
      </dgm:t>
    </dgm:pt>
    <dgm:pt modelId="{CA1DCEFC-D4DD-4114-926A-92D70036C488}">
      <dgm:prSet/>
      <dgm:spPr/>
      <dgm:t>
        <a:bodyPr/>
        <a:lstStyle/>
        <a:p>
          <a:pPr>
            <a:defRPr b="1"/>
          </a:pPr>
          <a:r>
            <a:rPr lang="en-US"/>
            <a:t>2025</a:t>
          </a:r>
        </a:p>
      </dgm:t>
    </dgm:pt>
    <dgm:pt modelId="{682FC9EE-622A-4231-B8F3-22FC29F312AC}" type="parTrans" cxnId="{71918573-BCD4-4465-A874-CD8E5511EE7F}">
      <dgm:prSet/>
      <dgm:spPr/>
      <dgm:t>
        <a:bodyPr/>
        <a:lstStyle/>
        <a:p>
          <a:endParaRPr lang="en-US"/>
        </a:p>
      </dgm:t>
    </dgm:pt>
    <dgm:pt modelId="{A8561F78-94F6-4873-AA14-BB56FC510FCD}" type="sibTrans" cxnId="{71918573-BCD4-4465-A874-CD8E5511EE7F}">
      <dgm:prSet/>
      <dgm:spPr/>
      <dgm:t>
        <a:bodyPr/>
        <a:lstStyle/>
        <a:p>
          <a:endParaRPr lang="en-US"/>
        </a:p>
      </dgm:t>
    </dgm:pt>
    <dgm:pt modelId="{4FA135D3-E82A-40D2-AD9C-BA993804EE14}">
      <dgm:prSet/>
      <dgm:spPr/>
      <dgm:t>
        <a:bodyPr/>
        <a:lstStyle/>
        <a:p>
          <a:r>
            <a:rPr lang="en-US"/>
            <a:t>Transitioned to 2022 as ISO 15189:2012 Medical laboratories – Requirements for quality and competence ceases to be valid as of 06 December 2025.</a:t>
          </a:r>
        </a:p>
      </dgm:t>
    </dgm:pt>
    <dgm:pt modelId="{756A684E-676E-4D6A-8B84-3FD309A63CF7}" type="parTrans" cxnId="{017A58A3-83AE-4E71-A73E-F08E5A60005B}">
      <dgm:prSet/>
      <dgm:spPr/>
      <dgm:t>
        <a:bodyPr/>
        <a:lstStyle/>
        <a:p>
          <a:endParaRPr lang="en-US"/>
        </a:p>
      </dgm:t>
    </dgm:pt>
    <dgm:pt modelId="{AF1321FA-B716-46D9-A272-486A6F68684D}" type="sibTrans" cxnId="{017A58A3-83AE-4E71-A73E-F08E5A60005B}">
      <dgm:prSet/>
      <dgm:spPr/>
      <dgm:t>
        <a:bodyPr/>
        <a:lstStyle/>
        <a:p>
          <a:endParaRPr lang="en-US"/>
        </a:p>
      </dgm:t>
    </dgm:pt>
    <dgm:pt modelId="{EE4ABBA5-239B-4F4E-8725-473D00710BB9}" type="pres">
      <dgm:prSet presAssocID="{B3FAD8EE-A26A-47D8-8F91-EBD6FEF8AAC8}" presName="root" presStyleCnt="0">
        <dgm:presLayoutVars>
          <dgm:chMax/>
          <dgm:chPref/>
          <dgm:animLvl val="lvl"/>
        </dgm:presLayoutVars>
      </dgm:prSet>
      <dgm:spPr/>
    </dgm:pt>
    <dgm:pt modelId="{C69A3E74-D025-4A73-BCEA-154A730991BA}" type="pres">
      <dgm:prSet presAssocID="{B3FAD8EE-A26A-47D8-8F91-EBD6FEF8AAC8}"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EE7C7579-B88F-4236-9EDF-F01A6369D35B}" type="pres">
      <dgm:prSet presAssocID="{B3FAD8EE-A26A-47D8-8F91-EBD6FEF8AAC8}" presName="nodes" presStyleCnt="0">
        <dgm:presLayoutVars>
          <dgm:chMax/>
          <dgm:chPref/>
          <dgm:animLvl val="lvl"/>
        </dgm:presLayoutVars>
      </dgm:prSet>
      <dgm:spPr/>
    </dgm:pt>
    <dgm:pt modelId="{123F53C2-A9DD-4C6F-8545-CF43886BC75D}" type="pres">
      <dgm:prSet presAssocID="{43146262-E063-4E2D-A290-E5DA11E01DE9}" presName="composite" presStyleCnt="0"/>
      <dgm:spPr/>
    </dgm:pt>
    <dgm:pt modelId="{CB1956B5-E33C-47B9-8A77-E948690172B2}" type="pres">
      <dgm:prSet presAssocID="{43146262-E063-4E2D-A290-E5DA11E01DE9}"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CCC62000-CA86-40B2-A83B-277C3FF4F6ED}" type="pres">
      <dgm:prSet presAssocID="{43146262-E063-4E2D-A290-E5DA11E01DE9}" presName="DropPinPlaceHolder" presStyleCnt="0"/>
      <dgm:spPr/>
    </dgm:pt>
    <dgm:pt modelId="{342429E4-E4DB-436F-9E92-402BFAC00825}" type="pres">
      <dgm:prSet presAssocID="{43146262-E063-4E2D-A290-E5DA11E01DE9}" presName="DropPin" presStyleLbl="alignNode1" presStyleIdx="0" presStyleCnt="4"/>
      <dgm:spPr/>
    </dgm:pt>
    <dgm:pt modelId="{87AE5CBA-B95E-4768-9928-5363B45F0AC3}" type="pres">
      <dgm:prSet presAssocID="{43146262-E063-4E2D-A290-E5DA11E01DE9}" presName="Ellipse" presStyleLbl="fgAcc1" presStyleIdx="1" presStyleCnt="5"/>
      <dgm:spPr>
        <a:solidFill>
          <a:schemeClr val="lt1">
            <a:alpha val="90000"/>
            <a:hueOff val="0"/>
            <a:satOff val="0"/>
            <a:lumOff val="0"/>
            <a:alphaOff val="0"/>
          </a:schemeClr>
        </a:solidFill>
        <a:ln w="25400" cap="flat" cmpd="sng" algn="ctr">
          <a:noFill/>
          <a:prstDash val="solid"/>
        </a:ln>
        <a:effectLst/>
      </dgm:spPr>
    </dgm:pt>
    <dgm:pt modelId="{7F581E61-87E5-4A31-94FE-10A65B00D239}" type="pres">
      <dgm:prSet presAssocID="{43146262-E063-4E2D-A290-E5DA11E01DE9}" presName="L2TextContainer" presStyleLbl="revTx" presStyleIdx="0" presStyleCnt="8">
        <dgm:presLayoutVars>
          <dgm:bulletEnabled val="1"/>
        </dgm:presLayoutVars>
      </dgm:prSet>
      <dgm:spPr/>
    </dgm:pt>
    <dgm:pt modelId="{6885BEEF-5257-4A77-B92A-EA44EBEB0F4F}" type="pres">
      <dgm:prSet presAssocID="{43146262-E063-4E2D-A290-E5DA11E01DE9}" presName="L1TextContainer" presStyleLbl="revTx" presStyleIdx="1" presStyleCnt="8">
        <dgm:presLayoutVars>
          <dgm:chMax val="1"/>
          <dgm:chPref val="1"/>
          <dgm:bulletEnabled val="1"/>
        </dgm:presLayoutVars>
      </dgm:prSet>
      <dgm:spPr/>
    </dgm:pt>
    <dgm:pt modelId="{30B0BCBC-046E-4C22-8FCA-BAC4771EEFF6}" type="pres">
      <dgm:prSet presAssocID="{43146262-E063-4E2D-A290-E5DA11E01DE9}" presName="ConnectLine" presStyleLbl="sibTrans1D1" presStyleIdx="0" presStyleCnt="4"/>
      <dgm:spPr>
        <a:noFill/>
        <a:ln w="12700" cap="flat" cmpd="sng" algn="ctr">
          <a:solidFill>
            <a:schemeClr val="accent2">
              <a:hueOff val="0"/>
              <a:satOff val="0"/>
              <a:lumOff val="0"/>
              <a:alphaOff val="0"/>
            </a:schemeClr>
          </a:solidFill>
          <a:prstDash val="dash"/>
        </a:ln>
        <a:effectLst/>
      </dgm:spPr>
    </dgm:pt>
    <dgm:pt modelId="{99C75D6A-FFAE-4AB1-9F01-81E21D67343F}" type="pres">
      <dgm:prSet presAssocID="{43146262-E063-4E2D-A290-E5DA11E01DE9}" presName="EmptyPlaceHolder" presStyleCnt="0"/>
      <dgm:spPr/>
    </dgm:pt>
    <dgm:pt modelId="{3D7A33CE-1DB6-484C-8C13-5233B8BE2B64}" type="pres">
      <dgm:prSet presAssocID="{24963233-1D89-470A-A915-999AF3850F75}" presName="spaceBetweenRectangles" presStyleCnt="0"/>
      <dgm:spPr/>
    </dgm:pt>
    <dgm:pt modelId="{040FAD32-6819-4586-9921-DEDB9082A4DE}" type="pres">
      <dgm:prSet presAssocID="{F9137927-F570-4BC2-B833-538A08D720B2}" presName="composite" presStyleCnt="0"/>
      <dgm:spPr/>
    </dgm:pt>
    <dgm:pt modelId="{C4EAF5A7-F137-42A7-B988-E54841AF7366}" type="pres">
      <dgm:prSet presAssocID="{F9137927-F570-4BC2-B833-538A08D720B2}" presName="ConnectorPoint" presStyleLbl="lnNode1" presStyleIdx="1"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E959AE0B-A535-4BA9-B5BB-132E890DCBBE}" type="pres">
      <dgm:prSet presAssocID="{F9137927-F570-4BC2-B833-538A08D720B2}" presName="DropPinPlaceHolder" presStyleCnt="0"/>
      <dgm:spPr/>
    </dgm:pt>
    <dgm:pt modelId="{3EB2513C-4C9E-4840-A7CC-7A5654BAA004}" type="pres">
      <dgm:prSet presAssocID="{F9137927-F570-4BC2-B833-538A08D720B2}" presName="DropPin" presStyleLbl="alignNode1" presStyleIdx="1" presStyleCnt="4"/>
      <dgm:spPr/>
    </dgm:pt>
    <dgm:pt modelId="{997995E6-E205-4E1C-BAA3-79E081FC5BBA}" type="pres">
      <dgm:prSet presAssocID="{F9137927-F570-4BC2-B833-538A08D720B2}" presName="Ellipse" presStyleLbl="fgAcc1" presStyleIdx="2" presStyleCnt="5"/>
      <dgm:spPr>
        <a:solidFill>
          <a:schemeClr val="lt1">
            <a:alpha val="90000"/>
            <a:hueOff val="0"/>
            <a:satOff val="0"/>
            <a:lumOff val="0"/>
            <a:alphaOff val="0"/>
          </a:schemeClr>
        </a:solidFill>
        <a:ln w="25400" cap="flat" cmpd="sng" algn="ctr">
          <a:noFill/>
          <a:prstDash val="solid"/>
        </a:ln>
        <a:effectLst/>
      </dgm:spPr>
    </dgm:pt>
    <dgm:pt modelId="{8360C098-3946-4E69-8A73-06D779B81866}" type="pres">
      <dgm:prSet presAssocID="{F9137927-F570-4BC2-B833-538A08D720B2}" presName="L2TextContainer" presStyleLbl="revTx" presStyleIdx="2" presStyleCnt="8">
        <dgm:presLayoutVars>
          <dgm:bulletEnabled val="1"/>
        </dgm:presLayoutVars>
      </dgm:prSet>
      <dgm:spPr/>
    </dgm:pt>
    <dgm:pt modelId="{7F03B5CF-C8E1-4D0E-8C9A-79F8805E5FBE}" type="pres">
      <dgm:prSet presAssocID="{F9137927-F570-4BC2-B833-538A08D720B2}" presName="L1TextContainer" presStyleLbl="revTx" presStyleIdx="3" presStyleCnt="8">
        <dgm:presLayoutVars>
          <dgm:chMax val="1"/>
          <dgm:chPref val="1"/>
          <dgm:bulletEnabled val="1"/>
        </dgm:presLayoutVars>
      </dgm:prSet>
      <dgm:spPr/>
    </dgm:pt>
    <dgm:pt modelId="{DE47D19F-1820-4CAB-9823-914574520413}" type="pres">
      <dgm:prSet presAssocID="{F9137927-F570-4BC2-B833-538A08D720B2}" presName="ConnectLine" presStyleLbl="sibTrans1D1" presStyleIdx="1" presStyleCnt="4"/>
      <dgm:spPr>
        <a:noFill/>
        <a:ln w="12700" cap="flat" cmpd="sng" algn="ctr">
          <a:solidFill>
            <a:schemeClr val="accent2">
              <a:hueOff val="0"/>
              <a:satOff val="0"/>
              <a:lumOff val="0"/>
              <a:alphaOff val="0"/>
            </a:schemeClr>
          </a:solidFill>
          <a:prstDash val="dash"/>
        </a:ln>
        <a:effectLst/>
      </dgm:spPr>
    </dgm:pt>
    <dgm:pt modelId="{6ABEFF36-78A9-439C-9B96-8694B8CCC5AF}" type="pres">
      <dgm:prSet presAssocID="{F9137927-F570-4BC2-B833-538A08D720B2}" presName="EmptyPlaceHolder" presStyleCnt="0"/>
      <dgm:spPr/>
    </dgm:pt>
    <dgm:pt modelId="{43D78474-5E65-4EAF-A753-A98CD908C97E}" type="pres">
      <dgm:prSet presAssocID="{85656D6F-86E2-4070-8959-1794DF088219}" presName="spaceBetweenRectangles" presStyleCnt="0"/>
      <dgm:spPr/>
    </dgm:pt>
    <dgm:pt modelId="{36D88A83-1A37-4CF5-917C-EAFEE9771364}" type="pres">
      <dgm:prSet presAssocID="{F73AFD99-07D4-417E-86B9-C886DC76A17A}" presName="composite" presStyleCnt="0"/>
      <dgm:spPr/>
    </dgm:pt>
    <dgm:pt modelId="{9A17BF7E-0886-4476-B881-CC4B7739A14A}" type="pres">
      <dgm:prSet presAssocID="{F73AFD99-07D4-417E-86B9-C886DC76A17A}" presName="ConnectorPoint" presStyleLbl="lnNode1" presStyleIdx="2"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E475D086-D470-459E-BCC4-85809917AA0F}" type="pres">
      <dgm:prSet presAssocID="{F73AFD99-07D4-417E-86B9-C886DC76A17A}" presName="DropPinPlaceHolder" presStyleCnt="0"/>
      <dgm:spPr/>
    </dgm:pt>
    <dgm:pt modelId="{E0914A6A-8C02-43DA-9D8B-A92E58D6A573}" type="pres">
      <dgm:prSet presAssocID="{F73AFD99-07D4-417E-86B9-C886DC76A17A}" presName="DropPin" presStyleLbl="alignNode1" presStyleIdx="2" presStyleCnt="4"/>
      <dgm:spPr/>
    </dgm:pt>
    <dgm:pt modelId="{02B01F3A-AE5E-4E36-B280-D7809AB4CB81}" type="pres">
      <dgm:prSet presAssocID="{F73AFD99-07D4-417E-86B9-C886DC76A17A}" presName="Ellipse" presStyleLbl="fgAcc1" presStyleIdx="3" presStyleCnt="5"/>
      <dgm:spPr>
        <a:solidFill>
          <a:schemeClr val="lt1">
            <a:alpha val="90000"/>
            <a:hueOff val="0"/>
            <a:satOff val="0"/>
            <a:lumOff val="0"/>
            <a:alphaOff val="0"/>
          </a:schemeClr>
        </a:solidFill>
        <a:ln w="25400" cap="flat" cmpd="sng" algn="ctr">
          <a:noFill/>
          <a:prstDash val="solid"/>
        </a:ln>
        <a:effectLst/>
      </dgm:spPr>
    </dgm:pt>
    <dgm:pt modelId="{B6935064-3013-4EBD-9D70-4759F570571E}" type="pres">
      <dgm:prSet presAssocID="{F73AFD99-07D4-417E-86B9-C886DC76A17A}" presName="L2TextContainer" presStyleLbl="revTx" presStyleIdx="4" presStyleCnt="8">
        <dgm:presLayoutVars>
          <dgm:bulletEnabled val="1"/>
        </dgm:presLayoutVars>
      </dgm:prSet>
      <dgm:spPr/>
    </dgm:pt>
    <dgm:pt modelId="{71AECAAE-95FC-4E0B-AF7D-FED336B78D07}" type="pres">
      <dgm:prSet presAssocID="{F73AFD99-07D4-417E-86B9-C886DC76A17A}" presName="L1TextContainer" presStyleLbl="revTx" presStyleIdx="5" presStyleCnt="8">
        <dgm:presLayoutVars>
          <dgm:chMax val="1"/>
          <dgm:chPref val="1"/>
          <dgm:bulletEnabled val="1"/>
        </dgm:presLayoutVars>
      </dgm:prSet>
      <dgm:spPr/>
    </dgm:pt>
    <dgm:pt modelId="{B0FADACE-0FDD-4A3F-8288-647DF08B14AD}" type="pres">
      <dgm:prSet presAssocID="{F73AFD99-07D4-417E-86B9-C886DC76A17A}" presName="ConnectLine" presStyleLbl="sibTrans1D1" presStyleIdx="2" presStyleCnt="4"/>
      <dgm:spPr>
        <a:noFill/>
        <a:ln w="12700" cap="flat" cmpd="sng" algn="ctr">
          <a:solidFill>
            <a:schemeClr val="accent2">
              <a:hueOff val="0"/>
              <a:satOff val="0"/>
              <a:lumOff val="0"/>
              <a:alphaOff val="0"/>
            </a:schemeClr>
          </a:solidFill>
          <a:prstDash val="dash"/>
        </a:ln>
        <a:effectLst/>
      </dgm:spPr>
    </dgm:pt>
    <dgm:pt modelId="{560490F2-BE41-4D61-91E7-2F766152E21E}" type="pres">
      <dgm:prSet presAssocID="{F73AFD99-07D4-417E-86B9-C886DC76A17A}" presName="EmptyPlaceHolder" presStyleCnt="0"/>
      <dgm:spPr/>
    </dgm:pt>
    <dgm:pt modelId="{7C0C4D83-F688-4B26-80FF-6603D99AE6A9}" type="pres">
      <dgm:prSet presAssocID="{8F372B66-6577-465F-8BBC-1323D93B5BF9}" presName="spaceBetweenRectangles" presStyleCnt="0"/>
      <dgm:spPr/>
    </dgm:pt>
    <dgm:pt modelId="{18555E69-780D-42DF-B0B7-393D179E0DC4}" type="pres">
      <dgm:prSet presAssocID="{CA1DCEFC-D4DD-4114-926A-92D70036C488}" presName="composite" presStyleCnt="0"/>
      <dgm:spPr/>
    </dgm:pt>
    <dgm:pt modelId="{13A70CD9-9D23-4529-8DF7-EA7A59ED567C}" type="pres">
      <dgm:prSet presAssocID="{CA1DCEFC-D4DD-4114-926A-92D70036C488}" presName="ConnectorPoint" presStyleLbl="lnNode1" presStyleIdx="3"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gm:spPr>
    </dgm:pt>
    <dgm:pt modelId="{86E3B397-2574-40A2-AADE-ED228675F47E}" type="pres">
      <dgm:prSet presAssocID="{CA1DCEFC-D4DD-4114-926A-92D70036C488}" presName="DropPinPlaceHolder" presStyleCnt="0"/>
      <dgm:spPr/>
    </dgm:pt>
    <dgm:pt modelId="{6698E943-FA49-43C2-B699-D786DFCE8ED4}" type="pres">
      <dgm:prSet presAssocID="{CA1DCEFC-D4DD-4114-926A-92D70036C488}" presName="DropPin" presStyleLbl="alignNode1" presStyleIdx="3" presStyleCnt="4"/>
      <dgm:spPr/>
    </dgm:pt>
    <dgm:pt modelId="{CCF5F0A5-B841-40BC-934A-46CA4D83D5D8}" type="pres">
      <dgm:prSet presAssocID="{CA1DCEFC-D4DD-4114-926A-92D70036C488}" presName="Ellipse" presStyleLbl="fgAcc1" presStyleIdx="4" presStyleCnt="5"/>
      <dgm:spPr>
        <a:solidFill>
          <a:schemeClr val="lt1">
            <a:alpha val="90000"/>
            <a:hueOff val="0"/>
            <a:satOff val="0"/>
            <a:lumOff val="0"/>
            <a:alphaOff val="0"/>
          </a:schemeClr>
        </a:solidFill>
        <a:ln w="25400" cap="flat" cmpd="sng" algn="ctr">
          <a:noFill/>
          <a:prstDash val="solid"/>
        </a:ln>
        <a:effectLst/>
      </dgm:spPr>
    </dgm:pt>
    <dgm:pt modelId="{1D6A0834-64E3-4B86-8DCD-DE8CDD290804}" type="pres">
      <dgm:prSet presAssocID="{CA1DCEFC-D4DD-4114-926A-92D70036C488}" presName="L2TextContainer" presStyleLbl="revTx" presStyleIdx="6" presStyleCnt="8">
        <dgm:presLayoutVars>
          <dgm:bulletEnabled val="1"/>
        </dgm:presLayoutVars>
      </dgm:prSet>
      <dgm:spPr/>
    </dgm:pt>
    <dgm:pt modelId="{5A2723DF-E12A-4031-8748-09157DF5C253}" type="pres">
      <dgm:prSet presAssocID="{CA1DCEFC-D4DD-4114-926A-92D70036C488}" presName="L1TextContainer" presStyleLbl="revTx" presStyleIdx="7" presStyleCnt="8">
        <dgm:presLayoutVars>
          <dgm:chMax val="1"/>
          <dgm:chPref val="1"/>
          <dgm:bulletEnabled val="1"/>
        </dgm:presLayoutVars>
      </dgm:prSet>
      <dgm:spPr/>
    </dgm:pt>
    <dgm:pt modelId="{40FEE33E-F01A-4CFB-A736-F4406D0AC1A5}" type="pres">
      <dgm:prSet presAssocID="{CA1DCEFC-D4DD-4114-926A-92D70036C488}" presName="ConnectLine" presStyleLbl="sibTrans1D1" presStyleIdx="3" presStyleCnt="4"/>
      <dgm:spPr>
        <a:noFill/>
        <a:ln w="12700" cap="flat" cmpd="sng" algn="ctr">
          <a:solidFill>
            <a:schemeClr val="accent2">
              <a:hueOff val="0"/>
              <a:satOff val="0"/>
              <a:lumOff val="0"/>
              <a:alphaOff val="0"/>
            </a:schemeClr>
          </a:solidFill>
          <a:prstDash val="dash"/>
        </a:ln>
        <a:effectLst/>
      </dgm:spPr>
    </dgm:pt>
    <dgm:pt modelId="{1D4C986B-78FC-47D4-BF2B-A774BEE891AD}" type="pres">
      <dgm:prSet presAssocID="{CA1DCEFC-D4DD-4114-926A-92D70036C488}" presName="EmptyPlaceHolder" presStyleCnt="0"/>
      <dgm:spPr/>
    </dgm:pt>
  </dgm:ptLst>
  <dgm:cxnLst>
    <dgm:cxn modelId="{B96FF707-7FF5-44AF-AF03-2DFD8EE80CC5}" srcId="{43146262-E063-4E2D-A290-E5DA11E01DE9}" destId="{7692A134-9075-4C0A-BBD5-4EC9EBF54BAE}" srcOrd="0" destOrd="0" parTransId="{DD2E36EA-0814-4705-B489-273014E23CF9}" sibTransId="{F25798E3-D8EC-4A03-A80A-1F5AA1038271}"/>
    <dgm:cxn modelId="{594C6914-550D-4F2B-9A01-1A7E9345FF7D}" srcId="{F9137927-F570-4BC2-B833-538A08D720B2}" destId="{1ACC6409-A468-4CCF-9A36-C1BF6D824934}" srcOrd="0" destOrd="0" parTransId="{FC7E3DDF-AF58-4EDC-ACDB-16D2966DF2CE}" sibTransId="{2AAD959A-08FB-462A-904C-5F46128F8E43}"/>
    <dgm:cxn modelId="{1EF3BC27-99D4-46E6-B21A-FA7510BABB03}" type="presOf" srcId="{B3FAD8EE-A26A-47D8-8F91-EBD6FEF8AAC8}" destId="{EE4ABBA5-239B-4F4E-8725-473D00710BB9}" srcOrd="0" destOrd="0" presId="urn:microsoft.com/office/officeart/2017/3/layout/DropPinTimeline"/>
    <dgm:cxn modelId="{FBBD972F-0223-46CD-A046-14DBB9ACD98E}" type="presOf" srcId="{CA1DCEFC-D4DD-4114-926A-92D70036C488}" destId="{5A2723DF-E12A-4031-8748-09157DF5C253}" srcOrd="0" destOrd="0" presId="urn:microsoft.com/office/officeart/2017/3/layout/DropPinTimeline"/>
    <dgm:cxn modelId="{6DC5A366-7F8E-45BF-BED1-EAFFDA932519}" type="presOf" srcId="{4FA135D3-E82A-40D2-AD9C-BA993804EE14}" destId="{1D6A0834-64E3-4B86-8DCD-DE8CDD290804}" srcOrd="0" destOrd="0" presId="urn:microsoft.com/office/officeart/2017/3/layout/DropPinTimeline"/>
    <dgm:cxn modelId="{5AABE552-22E4-48D1-BF2A-86ED70C843C0}" type="presOf" srcId="{F73AFD99-07D4-417E-86B9-C886DC76A17A}" destId="{71AECAAE-95FC-4E0B-AF7D-FED336B78D07}" srcOrd="0" destOrd="0" presId="urn:microsoft.com/office/officeart/2017/3/layout/DropPinTimeline"/>
    <dgm:cxn modelId="{71918573-BCD4-4465-A874-CD8E5511EE7F}" srcId="{B3FAD8EE-A26A-47D8-8F91-EBD6FEF8AAC8}" destId="{CA1DCEFC-D4DD-4114-926A-92D70036C488}" srcOrd="3" destOrd="0" parTransId="{682FC9EE-622A-4231-B8F3-22FC29F312AC}" sibTransId="{A8561F78-94F6-4873-AA14-BB56FC510FCD}"/>
    <dgm:cxn modelId="{5A889857-533D-4017-80A6-E156CC73CEA0}" srcId="{B3FAD8EE-A26A-47D8-8F91-EBD6FEF8AAC8}" destId="{F9137927-F570-4BC2-B833-538A08D720B2}" srcOrd="1" destOrd="0" parTransId="{74E094A0-B10F-4E8B-8D3A-43418D96D647}" sibTransId="{85656D6F-86E2-4070-8959-1794DF088219}"/>
    <dgm:cxn modelId="{1989827A-0885-4102-97F3-1528F1481579}" srcId="{F73AFD99-07D4-417E-86B9-C886DC76A17A}" destId="{06A9B869-AA6D-4443-8F60-B6FC71E03990}" srcOrd="0" destOrd="0" parTransId="{5339BDE5-0883-4629-AC8D-EE1A38B00F0B}" sibTransId="{A62C0E63-AFE2-4FDC-BD42-2BF762114B8C}"/>
    <dgm:cxn modelId="{5FD94A83-8AFC-49B0-B2F4-DC2162CA13D5}" type="presOf" srcId="{1ACC6409-A468-4CCF-9A36-C1BF6D824934}" destId="{8360C098-3946-4E69-8A73-06D779B81866}" srcOrd="0" destOrd="0" presId="urn:microsoft.com/office/officeart/2017/3/layout/DropPinTimeline"/>
    <dgm:cxn modelId="{C679BF9A-2E31-475A-97B1-45FE82204A7D}" type="presOf" srcId="{43146262-E063-4E2D-A290-E5DA11E01DE9}" destId="{6885BEEF-5257-4A77-B92A-EA44EBEB0F4F}" srcOrd="0" destOrd="0" presId="urn:microsoft.com/office/officeart/2017/3/layout/DropPinTimeline"/>
    <dgm:cxn modelId="{017A58A3-83AE-4E71-A73E-F08E5A60005B}" srcId="{CA1DCEFC-D4DD-4114-926A-92D70036C488}" destId="{4FA135D3-E82A-40D2-AD9C-BA993804EE14}" srcOrd="0" destOrd="0" parTransId="{756A684E-676E-4D6A-8B84-3FD309A63CF7}" sibTransId="{AF1321FA-B716-46D9-A272-486A6F68684D}"/>
    <dgm:cxn modelId="{790375B4-2EB7-4186-A75F-6270CAAD9A00}" type="presOf" srcId="{7692A134-9075-4C0A-BBD5-4EC9EBF54BAE}" destId="{7F581E61-87E5-4A31-94FE-10A65B00D239}" srcOrd="0" destOrd="0" presId="urn:microsoft.com/office/officeart/2017/3/layout/DropPinTimeline"/>
    <dgm:cxn modelId="{861596C5-778A-4544-A725-8AFF60251D2E}" srcId="{B3FAD8EE-A26A-47D8-8F91-EBD6FEF8AAC8}" destId="{43146262-E063-4E2D-A290-E5DA11E01DE9}" srcOrd="0" destOrd="0" parTransId="{66D23242-0F43-46F0-92A6-58E2BD5885EC}" sibTransId="{24963233-1D89-470A-A915-999AF3850F75}"/>
    <dgm:cxn modelId="{094FF6C9-DA9D-452E-A357-7C0A7AA4E573}" type="presOf" srcId="{F9137927-F570-4BC2-B833-538A08D720B2}" destId="{7F03B5CF-C8E1-4D0E-8C9A-79F8805E5FBE}" srcOrd="0" destOrd="0" presId="urn:microsoft.com/office/officeart/2017/3/layout/DropPinTimeline"/>
    <dgm:cxn modelId="{41AB81CB-00A3-42C8-BBBE-D883BBB4EF12}" srcId="{B3FAD8EE-A26A-47D8-8F91-EBD6FEF8AAC8}" destId="{F73AFD99-07D4-417E-86B9-C886DC76A17A}" srcOrd="2" destOrd="0" parTransId="{CEC40234-E1D5-4479-BEEF-6713FCC45742}" sibTransId="{8F372B66-6577-465F-8BBC-1323D93B5BF9}"/>
    <dgm:cxn modelId="{5567F0FD-3C5D-4FBD-BF30-F385293CEA6A}" type="presOf" srcId="{06A9B869-AA6D-4443-8F60-B6FC71E03990}" destId="{B6935064-3013-4EBD-9D70-4759F570571E}" srcOrd="0" destOrd="0" presId="urn:microsoft.com/office/officeart/2017/3/layout/DropPinTimeline"/>
    <dgm:cxn modelId="{309D1E4F-6F31-4231-8E58-CDAF9112DC2A}" type="presParOf" srcId="{EE4ABBA5-239B-4F4E-8725-473D00710BB9}" destId="{C69A3E74-D025-4A73-BCEA-154A730991BA}" srcOrd="0" destOrd="0" presId="urn:microsoft.com/office/officeart/2017/3/layout/DropPinTimeline"/>
    <dgm:cxn modelId="{61BE4367-428B-4EEA-9399-B38B623DCC56}" type="presParOf" srcId="{EE4ABBA5-239B-4F4E-8725-473D00710BB9}" destId="{EE7C7579-B88F-4236-9EDF-F01A6369D35B}" srcOrd="1" destOrd="0" presId="urn:microsoft.com/office/officeart/2017/3/layout/DropPinTimeline"/>
    <dgm:cxn modelId="{6CBAC14E-3077-451F-A673-363044253E78}" type="presParOf" srcId="{EE7C7579-B88F-4236-9EDF-F01A6369D35B}" destId="{123F53C2-A9DD-4C6F-8545-CF43886BC75D}" srcOrd="0" destOrd="0" presId="urn:microsoft.com/office/officeart/2017/3/layout/DropPinTimeline"/>
    <dgm:cxn modelId="{91AABD99-6969-4F25-B6E1-8E036EC29541}" type="presParOf" srcId="{123F53C2-A9DD-4C6F-8545-CF43886BC75D}" destId="{CB1956B5-E33C-47B9-8A77-E948690172B2}" srcOrd="0" destOrd="0" presId="urn:microsoft.com/office/officeart/2017/3/layout/DropPinTimeline"/>
    <dgm:cxn modelId="{93FBD77A-A434-462C-81C6-297392F0FE9C}" type="presParOf" srcId="{123F53C2-A9DD-4C6F-8545-CF43886BC75D}" destId="{CCC62000-CA86-40B2-A83B-277C3FF4F6ED}" srcOrd="1" destOrd="0" presId="urn:microsoft.com/office/officeart/2017/3/layout/DropPinTimeline"/>
    <dgm:cxn modelId="{A8C88B94-E779-4F2E-9F84-FDD182D2F0CE}" type="presParOf" srcId="{CCC62000-CA86-40B2-A83B-277C3FF4F6ED}" destId="{342429E4-E4DB-436F-9E92-402BFAC00825}" srcOrd="0" destOrd="0" presId="urn:microsoft.com/office/officeart/2017/3/layout/DropPinTimeline"/>
    <dgm:cxn modelId="{9DE95D01-CD67-45D1-A8DA-1063266C2626}" type="presParOf" srcId="{CCC62000-CA86-40B2-A83B-277C3FF4F6ED}" destId="{87AE5CBA-B95E-4768-9928-5363B45F0AC3}" srcOrd="1" destOrd="0" presId="urn:microsoft.com/office/officeart/2017/3/layout/DropPinTimeline"/>
    <dgm:cxn modelId="{C0203577-8179-43FA-8B51-67B75A2F7A77}" type="presParOf" srcId="{123F53C2-A9DD-4C6F-8545-CF43886BC75D}" destId="{7F581E61-87E5-4A31-94FE-10A65B00D239}" srcOrd="2" destOrd="0" presId="urn:microsoft.com/office/officeart/2017/3/layout/DropPinTimeline"/>
    <dgm:cxn modelId="{8521F987-741C-4A68-8CB0-3F28022C0913}" type="presParOf" srcId="{123F53C2-A9DD-4C6F-8545-CF43886BC75D}" destId="{6885BEEF-5257-4A77-B92A-EA44EBEB0F4F}" srcOrd="3" destOrd="0" presId="urn:microsoft.com/office/officeart/2017/3/layout/DropPinTimeline"/>
    <dgm:cxn modelId="{AE84F299-61B8-4145-97FD-586F4A5F3B27}" type="presParOf" srcId="{123F53C2-A9DD-4C6F-8545-CF43886BC75D}" destId="{30B0BCBC-046E-4C22-8FCA-BAC4771EEFF6}" srcOrd="4" destOrd="0" presId="urn:microsoft.com/office/officeart/2017/3/layout/DropPinTimeline"/>
    <dgm:cxn modelId="{BAF958C7-42A5-4950-856D-0848B6D22C36}" type="presParOf" srcId="{123F53C2-A9DD-4C6F-8545-CF43886BC75D}" destId="{99C75D6A-FFAE-4AB1-9F01-81E21D67343F}" srcOrd="5" destOrd="0" presId="urn:microsoft.com/office/officeart/2017/3/layout/DropPinTimeline"/>
    <dgm:cxn modelId="{C0D740B2-5D12-4F43-8D8E-C886F55A22C7}" type="presParOf" srcId="{EE7C7579-B88F-4236-9EDF-F01A6369D35B}" destId="{3D7A33CE-1DB6-484C-8C13-5233B8BE2B64}" srcOrd="1" destOrd="0" presId="urn:microsoft.com/office/officeart/2017/3/layout/DropPinTimeline"/>
    <dgm:cxn modelId="{D9D04A31-1396-490B-B7CA-4675A88FE54D}" type="presParOf" srcId="{EE7C7579-B88F-4236-9EDF-F01A6369D35B}" destId="{040FAD32-6819-4586-9921-DEDB9082A4DE}" srcOrd="2" destOrd="0" presId="urn:microsoft.com/office/officeart/2017/3/layout/DropPinTimeline"/>
    <dgm:cxn modelId="{8E4759FB-4AC5-47C2-B6D1-EF188C60EBC2}" type="presParOf" srcId="{040FAD32-6819-4586-9921-DEDB9082A4DE}" destId="{C4EAF5A7-F137-42A7-B988-E54841AF7366}" srcOrd="0" destOrd="0" presId="urn:microsoft.com/office/officeart/2017/3/layout/DropPinTimeline"/>
    <dgm:cxn modelId="{79DE0105-B98E-4972-9379-ABAD922DEEDA}" type="presParOf" srcId="{040FAD32-6819-4586-9921-DEDB9082A4DE}" destId="{E959AE0B-A535-4BA9-B5BB-132E890DCBBE}" srcOrd="1" destOrd="0" presId="urn:microsoft.com/office/officeart/2017/3/layout/DropPinTimeline"/>
    <dgm:cxn modelId="{362C908F-7C70-41C3-BED7-68707832D76D}" type="presParOf" srcId="{E959AE0B-A535-4BA9-B5BB-132E890DCBBE}" destId="{3EB2513C-4C9E-4840-A7CC-7A5654BAA004}" srcOrd="0" destOrd="0" presId="urn:microsoft.com/office/officeart/2017/3/layout/DropPinTimeline"/>
    <dgm:cxn modelId="{B2092329-9695-40B6-97B7-6E76C0ADAE64}" type="presParOf" srcId="{E959AE0B-A535-4BA9-B5BB-132E890DCBBE}" destId="{997995E6-E205-4E1C-BAA3-79E081FC5BBA}" srcOrd="1" destOrd="0" presId="urn:microsoft.com/office/officeart/2017/3/layout/DropPinTimeline"/>
    <dgm:cxn modelId="{0645F9F8-DB86-458D-B2AB-7BB9008D1F6B}" type="presParOf" srcId="{040FAD32-6819-4586-9921-DEDB9082A4DE}" destId="{8360C098-3946-4E69-8A73-06D779B81866}" srcOrd="2" destOrd="0" presId="urn:microsoft.com/office/officeart/2017/3/layout/DropPinTimeline"/>
    <dgm:cxn modelId="{99EE9217-B1AB-4EB3-A1F5-CCBF33E492E7}" type="presParOf" srcId="{040FAD32-6819-4586-9921-DEDB9082A4DE}" destId="{7F03B5CF-C8E1-4D0E-8C9A-79F8805E5FBE}" srcOrd="3" destOrd="0" presId="urn:microsoft.com/office/officeart/2017/3/layout/DropPinTimeline"/>
    <dgm:cxn modelId="{848EE6DF-1FCF-4F71-B3BC-1DFEE1884006}" type="presParOf" srcId="{040FAD32-6819-4586-9921-DEDB9082A4DE}" destId="{DE47D19F-1820-4CAB-9823-914574520413}" srcOrd="4" destOrd="0" presId="urn:microsoft.com/office/officeart/2017/3/layout/DropPinTimeline"/>
    <dgm:cxn modelId="{E2A93721-A53D-4809-9611-A8668616B6B2}" type="presParOf" srcId="{040FAD32-6819-4586-9921-DEDB9082A4DE}" destId="{6ABEFF36-78A9-439C-9B96-8694B8CCC5AF}" srcOrd="5" destOrd="0" presId="urn:microsoft.com/office/officeart/2017/3/layout/DropPinTimeline"/>
    <dgm:cxn modelId="{ADAD0C3B-D1B0-4E09-8668-4E7FFC817126}" type="presParOf" srcId="{EE7C7579-B88F-4236-9EDF-F01A6369D35B}" destId="{43D78474-5E65-4EAF-A753-A98CD908C97E}" srcOrd="3" destOrd="0" presId="urn:microsoft.com/office/officeart/2017/3/layout/DropPinTimeline"/>
    <dgm:cxn modelId="{459A49BE-307C-4343-94B0-6D4E71399815}" type="presParOf" srcId="{EE7C7579-B88F-4236-9EDF-F01A6369D35B}" destId="{36D88A83-1A37-4CF5-917C-EAFEE9771364}" srcOrd="4" destOrd="0" presId="urn:microsoft.com/office/officeart/2017/3/layout/DropPinTimeline"/>
    <dgm:cxn modelId="{0617BF79-7E45-41B7-842B-E494909CB415}" type="presParOf" srcId="{36D88A83-1A37-4CF5-917C-EAFEE9771364}" destId="{9A17BF7E-0886-4476-B881-CC4B7739A14A}" srcOrd="0" destOrd="0" presId="urn:microsoft.com/office/officeart/2017/3/layout/DropPinTimeline"/>
    <dgm:cxn modelId="{31BB5EFA-7978-4657-A00F-7E0454791CAF}" type="presParOf" srcId="{36D88A83-1A37-4CF5-917C-EAFEE9771364}" destId="{E475D086-D470-459E-BCC4-85809917AA0F}" srcOrd="1" destOrd="0" presId="urn:microsoft.com/office/officeart/2017/3/layout/DropPinTimeline"/>
    <dgm:cxn modelId="{5119B3C5-1661-4786-88DA-B5F06F9EBA28}" type="presParOf" srcId="{E475D086-D470-459E-BCC4-85809917AA0F}" destId="{E0914A6A-8C02-43DA-9D8B-A92E58D6A573}" srcOrd="0" destOrd="0" presId="urn:microsoft.com/office/officeart/2017/3/layout/DropPinTimeline"/>
    <dgm:cxn modelId="{46848FB7-6D57-464E-9DB2-74E82C80A884}" type="presParOf" srcId="{E475D086-D470-459E-BCC4-85809917AA0F}" destId="{02B01F3A-AE5E-4E36-B280-D7809AB4CB81}" srcOrd="1" destOrd="0" presId="urn:microsoft.com/office/officeart/2017/3/layout/DropPinTimeline"/>
    <dgm:cxn modelId="{23E48D25-A1EF-4543-ABC7-A639AA7EF296}" type="presParOf" srcId="{36D88A83-1A37-4CF5-917C-EAFEE9771364}" destId="{B6935064-3013-4EBD-9D70-4759F570571E}" srcOrd="2" destOrd="0" presId="urn:microsoft.com/office/officeart/2017/3/layout/DropPinTimeline"/>
    <dgm:cxn modelId="{225F5923-6157-4F3C-B426-1B85B455C9D7}" type="presParOf" srcId="{36D88A83-1A37-4CF5-917C-EAFEE9771364}" destId="{71AECAAE-95FC-4E0B-AF7D-FED336B78D07}" srcOrd="3" destOrd="0" presId="urn:microsoft.com/office/officeart/2017/3/layout/DropPinTimeline"/>
    <dgm:cxn modelId="{00DC464B-FB02-49D5-94CF-DE2705B4B546}" type="presParOf" srcId="{36D88A83-1A37-4CF5-917C-EAFEE9771364}" destId="{B0FADACE-0FDD-4A3F-8288-647DF08B14AD}" srcOrd="4" destOrd="0" presId="urn:microsoft.com/office/officeart/2017/3/layout/DropPinTimeline"/>
    <dgm:cxn modelId="{534A006F-8F65-4A69-9E71-D9FE2631B6BB}" type="presParOf" srcId="{36D88A83-1A37-4CF5-917C-EAFEE9771364}" destId="{560490F2-BE41-4D61-91E7-2F766152E21E}" srcOrd="5" destOrd="0" presId="urn:microsoft.com/office/officeart/2017/3/layout/DropPinTimeline"/>
    <dgm:cxn modelId="{F38FA732-BCBC-424D-81E9-3C4BE2CE8D7F}" type="presParOf" srcId="{EE7C7579-B88F-4236-9EDF-F01A6369D35B}" destId="{7C0C4D83-F688-4B26-80FF-6603D99AE6A9}" srcOrd="5" destOrd="0" presId="urn:microsoft.com/office/officeart/2017/3/layout/DropPinTimeline"/>
    <dgm:cxn modelId="{7BC7459A-B7A9-4CAE-8B61-C25BFC3D6010}" type="presParOf" srcId="{EE7C7579-B88F-4236-9EDF-F01A6369D35B}" destId="{18555E69-780D-42DF-B0B7-393D179E0DC4}" srcOrd="6" destOrd="0" presId="urn:microsoft.com/office/officeart/2017/3/layout/DropPinTimeline"/>
    <dgm:cxn modelId="{90287709-6FC8-41ED-BFD5-0C0E94DB2D9A}" type="presParOf" srcId="{18555E69-780D-42DF-B0B7-393D179E0DC4}" destId="{13A70CD9-9D23-4529-8DF7-EA7A59ED567C}" srcOrd="0" destOrd="0" presId="urn:microsoft.com/office/officeart/2017/3/layout/DropPinTimeline"/>
    <dgm:cxn modelId="{233CF9AC-9B01-435C-A819-1D40E476DAB4}" type="presParOf" srcId="{18555E69-780D-42DF-B0B7-393D179E0DC4}" destId="{86E3B397-2574-40A2-AADE-ED228675F47E}" srcOrd="1" destOrd="0" presId="urn:microsoft.com/office/officeart/2017/3/layout/DropPinTimeline"/>
    <dgm:cxn modelId="{3B8D354C-8E27-4DE3-BE47-609BED662807}" type="presParOf" srcId="{86E3B397-2574-40A2-AADE-ED228675F47E}" destId="{6698E943-FA49-43C2-B699-D786DFCE8ED4}" srcOrd="0" destOrd="0" presId="urn:microsoft.com/office/officeart/2017/3/layout/DropPinTimeline"/>
    <dgm:cxn modelId="{32A54175-A5B8-4D19-80C0-5D1E4FD8FE16}" type="presParOf" srcId="{86E3B397-2574-40A2-AADE-ED228675F47E}" destId="{CCF5F0A5-B841-40BC-934A-46CA4D83D5D8}" srcOrd="1" destOrd="0" presId="urn:microsoft.com/office/officeart/2017/3/layout/DropPinTimeline"/>
    <dgm:cxn modelId="{D5409390-EC1E-4253-B739-FDEF101F72B7}" type="presParOf" srcId="{18555E69-780D-42DF-B0B7-393D179E0DC4}" destId="{1D6A0834-64E3-4B86-8DCD-DE8CDD290804}" srcOrd="2" destOrd="0" presId="urn:microsoft.com/office/officeart/2017/3/layout/DropPinTimeline"/>
    <dgm:cxn modelId="{11A45E40-54CC-4A22-B7CF-D117229E37B6}" type="presParOf" srcId="{18555E69-780D-42DF-B0B7-393D179E0DC4}" destId="{5A2723DF-E12A-4031-8748-09157DF5C253}" srcOrd="3" destOrd="0" presId="urn:microsoft.com/office/officeart/2017/3/layout/DropPinTimeline"/>
    <dgm:cxn modelId="{D97C365C-88AF-456A-8D41-74C9C4690FA6}" type="presParOf" srcId="{18555E69-780D-42DF-B0B7-393D179E0DC4}" destId="{40FEE33E-F01A-4CFB-A736-F4406D0AC1A5}" srcOrd="4" destOrd="0" presId="urn:microsoft.com/office/officeart/2017/3/layout/DropPinTimeline"/>
    <dgm:cxn modelId="{53F74CD4-7F78-4567-909C-BF590483C7CF}" type="presParOf" srcId="{18555E69-780D-42DF-B0B7-393D179E0DC4}" destId="{1D4C986B-78FC-47D4-BF2B-A774BEE891A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DA44F-A828-4A08-862F-C06272A6065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6F0AAB6-2AC3-4378-BA9B-0353FC05FB66}">
      <dgm:prSet/>
      <dgm:spPr/>
      <dgm:t>
        <a:bodyPr/>
        <a:lstStyle/>
        <a:p>
          <a:r>
            <a:rPr lang="en-GB"/>
            <a:t>The term "Validity of examination results" – is a key theme throughout – protecting patient safety outcomes. </a:t>
          </a:r>
          <a:endParaRPr lang="en-US"/>
        </a:p>
      </dgm:t>
    </dgm:pt>
    <dgm:pt modelId="{01460BD3-ECAA-4422-826C-711DAA0E1D8A}" type="parTrans" cxnId="{9781BAEF-323C-47EC-B303-037E7148ED8C}">
      <dgm:prSet/>
      <dgm:spPr/>
      <dgm:t>
        <a:bodyPr/>
        <a:lstStyle/>
        <a:p>
          <a:endParaRPr lang="en-US"/>
        </a:p>
      </dgm:t>
    </dgm:pt>
    <dgm:pt modelId="{6873278D-B08A-44CB-AD30-FF5AE45580F8}" type="sibTrans" cxnId="{9781BAEF-323C-47EC-B303-037E7148ED8C}">
      <dgm:prSet/>
      <dgm:spPr/>
      <dgm:t>
        <a:bodyPr/>
        <a:lstStyle/>
        <a:p>
          <a:endParaRPr lang="en-US"/>
        </a:p>
      </dgm:t>
    </dgm:pt>
    <dgm:pt modelId="{9B75466F-7D57-4E24-A3DD-BA745C05E4FC}">
      <dgm:prSet/>
      <dgm:spPr/>
      <dgm:t>
        <a:bodyPr/>
        <a:lstStyle/>
        <a:p>
          <a:r>
            <a:rPr lang="en-GB" b="1"/>
            <a:t>4.3</a:t>
          </a:r>
          <a:r>
            <a:rPr lang="en-GB"/>
            <a:t> Requirements regarding patients</a:t>
          </a:r>
          <a:endParaRPr lang="en-US"/>
        </a:p>
      </dgm:t>
    </dgm:pt>
    <dgm:pt modelId="{1BB0EAFD-8E3D-4250-AA0E-BF16994A4B60}" type="parTrans" cxnId="{4181EA35-C879-4F77-A158-52C520C53D71}">
      <dgm:prSet/>
      <dgm:spPr/>
      <dgm:t>
        <a:bodyPr/>
        <a:lstStyle/>
        <a:p>
          <a:endParaRPr lang="en-US"/>
        </a:p>
      </dgm:t>
    </dgm:pt>
    <dgm:pt modelId="{DCAB6573-25AA-4467-8217-B3451C964A93}" type="sibTrans" cxnId="{4181EA35-C879-4F77-A158-52C520C53D71}">
      <dgm:prSet/>
      <dgm:spPr/>
      <dgm:t>
        <a:bodyPr/>
        <a:lstStyle/>
        <a:p>
          <a:endParaRPr lang="en-US"/>
        </a:p>
      </dgm:t>
    </dgm:pt>
    <dgm:pt modelId="{ABC1E8AB-B125-473D-B560-BC732016DB5D}">
      <dgm:prSet/>
      <dgm:spPr/>
      <dgm:t>
        <a:bodyPr/>
        <a:lstStyle/>
        <a:p>
          <a:r>
            <a:rPr lang="en-GB" b="1"/>
            <a:t>6.2.3</a:t>
          </a:r>
          <a:r>
            <a:rPr lang="en-GB"/>
            <a:t> Authorisation </a:t>
          </a:r>
          <a:endParaRPr lang="en-US"/>
        </a:p>
      </dgm:t>
    </dgm:pt>
    <dgm:pt modelId="{8B25C441-E270-4A47-9280-C1B88D99048A}" type="parTrans" cxnId="{CD3529FB-84BA-49EA-9900-094A81DECA9C}">
      <dgm:prSet/>
      <dgm:spPr/>
      <dgm:t>
        <a:bodyPr/>
        <a:lstStyle/>
        <a:p>
          <a:endParaRPr lang="en-US"/>
        </a:p>
      </dgm:t>
    </dgm:pt>
    <dgm:pt modelId="{7F5B7BAA-2F46-4A44-9F5F-81A01D6C51B8}" type="sibTrans" cxnId="{CD3529FB-84BA-49EA-9900-094A81DECA9C}">
      <dgm:prSet/>
      <dgm:spPr/>
      <dgm:t>
        <a:bodyPr/>
        <a:lstStyle/>
        <a:p>
          <a:endParaRPr lang="en-US"/>
        </a:p>
      </dgm:t>
    </dgm:pt>
    <dgm:pt modelId="{7951EA95-A457-40B0-B7BC-564B4ECDE47E}">
      <dgm:prSet/>
      <dgm:spPr/>
      <dgm:t>
        <a:bodyPr/>
        <a:lstStyle/>
        <a:p>
          <a:r>
            <a:rPr lang="en-GB" b="1"/>
            <a:t>7.5</a:t>
          </a:r>
          <a:r>
            <a:rPr lang="en-GB"/>
            <a:t> Nonconforming work </a:t>
          </a:r>
          <a:endParaRPr lang="en-US"/>
        </a:p>
      </dgm:t>
    </dgm:pt>
    <dgm:pt modelId="{B39973A1-767C-49B0-94EF-39F9E58A78A3}" type="parTrans" cxnId="{057FC07E-7A6A-47B0-8B10-49F6294D7EFF}">
      <dgm:prSet/>
      <dgm:spPr/>
      <dgm:t>
        <a:bodyPr/>
        <a:lstStyle/>
        <a:p>
          <a:endParaRPr lang="en-US"/>
        </a:p>
      </dgm:t>
    </dgm:pt>
    <dgm:pt modelId="{EA14F5E9-BA7F-49A0-8F2E-207DCD0470C6}" type="sibTrans" cxnId="{057FC07E-7A6A-47B0-8B10-49F6294D7EFF}">
      <dgm:prSet/>
      <dgm:spPr/>
      <dgm:t>
        <a:bodyPr/>
        <a:lstStyle/>
        <a:p>
          <a:endParaRPr lang="en-US"/>
        </a:p>
      </dgm:t>
    </dgm:pt>
    <dgm:pt modelId="{A217C65C-597D-4090-AC0B-C0FAF7594FEB}">
      <dgm:prSet/>
      <dgm:spPr/>
      <dgm:t>
        <a:bodyPr/>
        <a:lstStyle/>
        <a:p>
          <a:r>
            <a:rPr lang="en-GB" b="1"/>
            <a:t>7.8</a:t>
          </a:r>
          <a:r>
            <a:rPr lang="en-GB"/>
            <a:t> Continuity and emergency preparedness planning</a:t>
          </a:r>
          <a:endParaRPr lang="en-US"/>
        </a:p>
      </dgm:t>
    </dgm:pt>
    <dgm:pt modelId="{0D3ACA3B-D541-4690-B856-F56D7EDD53E8}" type="parTrans" cxnId="{B0CD38DF-EAB1-40FE-B3B3-EAA7CB2FAB4E}">
      <dgm:prSet/>
      <dgm:spPr/>
      <dgm:t>
        <a:bodyPr/>
        <a:lstStyle/>
        <a:p>
          <a:endParaRPr lang="en-US"/>
        </a:p>
      </dgm:t>
    </dgm:pt>
    <dgm:pt modelId="{F97B40BE-1D4F-45C0-B050-595391EB30DA}" type="sibTrans" cxnId="{B0CD38DF-EAB1-40FE-B3B3-EAA7CB2FAB4E}">
      <dgm:prSet/>
      <dgm:spPr/>
      <dgm:t>
        <a:bodyPr/>
        <a:lstStyle/>
        <a:p>
          <a:endParaRPr lang="en-US"/>
        </a:p>
      </dgm:t>
    </dgm:pt>
    <dgm:pt modelId="{DC3FA5C6-0D3E-468D-8E3D-0BD5BD2476A1}">
      <dgm:prSet/>
      <dgm:spPr/>
      <dgm:t>
        <a:bodyPr/>
        <a:lstStyle/>
        <a:p>
          <a:r>
            <a:rPr lang="en-GB" b="1"/>
            <a:t>8.5</a:t>
          </a:r>
          <a:r>
            <a:rPr lang="en-GB"/>
            <a:t> Actions to address risk &amp; opportunities for improvement</a:t>
          </a:r>
          <a:endParaRPr lang="en-US"/>
        </a:p>
      </dgm:t>
    </dgm:pt>
    <dgm:pt modelId="{CBC8FB4E-35CE-458E-ADEC-8E2C3DC92CE2}" type="parTrans" cxnId="{BC8149DC-72ED-4C9E-9296-BD3882E6205C}">
      <dgm:prSet/>
      <dgm:spPr/>
      <dgm:t>
        <a:bodyPr/>
        <a:lstStyle/>
        <a:p>
          <a:endParaRPr lang="en-US"/>
        </a:p>
      </dgm:t>
    </dgm:pt>
    <dgm:pt modelId="{199EA299-7275-4AF7-A9E7-C56D51CB1572}" type="sibTrans" cxnId="{BC8149DC-72ED-4C9E-9296-BD3882E6205C}">
      <dgm:prSet/>
      <dgm:spPr/>
      <dgm:t>
        <a:bodyPr/>
        <a:lstStyle/>
        <a:p>
          <a:endParaRPr lang="en-US"/>
        </a:p>
      </dgm:t>
    </dgm:pt>
    <dgm:pt modelId="{A10A7391-D0AD-4D14-917B-AC20929D5A3B}" type="pres">
      <dgm:prSet presAssocID="{B0DDA44F-A828-4A08-862F-C06272A6065F}" presName="vert0" presStyleCnt="0">
        <dgm:presLayoutVars>
          <dgm:dir/>
          <dgm:animOne val="branch"/>
          <dgm:animLvl val="lvl"/>
        </dgm:presLayoutVars>
      </dgm:prSet>
      <dgm:spPr/>
    </dgm:pt>
    <dgm:pt modelId="{76DA7A83-71BE-4725-938A-F7E77794AC09}" type="pres">
      <dgm:prSet presAssocID="{F6F0AAB6-2AC3-4378-BA9B-0353FC05FB66}" presName="thickLine" presStyleLbl="alignNode1" presStyleIdx="0" presStyleCnt="6"/>
      <dgm:spPr/>
    </dgm:pt>
    <dgm:pt modelId="{DD32FA5C-4C91-40A5-8D41-0F64FE4B7916}" type="pres">
      <dgm:prSet presAssocID="{F6F0AAB6-2AC3-4378-BA9B-0353FC05FB66}" presName="horz1" presStyleCnt="0"/>
      <dgm:spPr/>
    </dgm:pt>
    <dgm:pt modelId="{85A76354-9C29-40B1-9970-763C5C5B3C3F}" type="pres">
      <dgm:prSet presAssocID="{F6F0AAB6-2AC3-4378-BA9B-0353FC05FB66}" presName="tx1" presStyleLbl="revTx" presStyleIdx="0" presStyleCnt="6"/>
      <dgm:spPr/>
    </dgm:pt>
    <dgm:pt modelId="{8B5042EA-86E8-4213-B9B0-7149B3B3F15C}" type="pres">
      <dgm:prSet presAssocID="{F6F0AAB6-2AC3-4378-BA9B-0353FC05FB66}" presName="vert1" presStyleCnt="0"/>
      <dgm:spPr/>
    </dgm:pt>
    <dgm:pt modelId="{743DE4DF-FBC5-4CB1-BA80-D9447DF8218F}" type="pres">
      <dgm:prSet presAssocID="{9B75466F-7D57-4E24-A3DD-BA745C05E4FC}" presName="thickLine" presStyleLbl="alignNode1" presStyleIdx="1" presStyleCnt="6"/>
      <dgm:spPr/>
    </dgm:pt>
    <dgm:pt modelId="{679AEF7B-CDE0-4276-A66A-D8C5C53F2993}" type="pres">
      <dgm:prSet presAssocID="{9B75466F-7D57-4E24-A3DD-BA745C05E4FC}" presName="horz1" presStyleCnt="0"/>
      <dgm:spPr/>
    </dgm:pt>
    <dgm:pt modelId="{72D4915F-508A-46D4-929A-B4DD904DACB6}" type="pres">
      <dgm:prSet presAssocID="{9B75466F-7D57-4E24-A3DD-BA745C05E4FC}" presName="tx1" presStyleLbl="revTx" presStyleIdx="1" presStyleCnt="6"/>
      <dgm:spPr/>
    </dgm:pt>
    <dgm:pt modelId="{EF298AD8-C515-44F5-A4FE-5B1348B66CE6}" type="pres">
      <dgm:prSet presAssocID="{9B75466F-7D57-4E24-A3DD-BA745C05E4FC}" presName="vert1" presStyleCnt="0"/>
      <dgm:spPr/>
    </dgm:pt>
    <dgm:pt modelId="{48384B04-0A37-4271-8D13-F34EFA4C80D1}" type="pres">
      <dgm:prSet presAssocID="{ABC1E8AB-B125-473D-B560-BC732016DB5D}" presName="thickLine" presStyleLbl="alignNode1" presStyleIdx="2" presStyleCnt="6"/>
      <dgm:spPr/>
    </dgm:pt>
    <dgm:pt modelId="{6784BCF3-030A-4E43-AB17-5CA2A7C2958A}" type="pres">
      <dgm:prSet presAssocID="{ABC1E8AB-B125-473D-B560-BC732016DB5D}" presName="horz1" presStyleCnt="0"/>
      <dgm:spPr/>
    </dgm:pt>
    <dgm:pt modelId="{CB83238D-4E21-4552-A66D-F4CC3AA3BE2C}" type="pres">
      <dgm:prSet presAssocID="{ABC1E8AB-B125-473D-B560-BC732016DB5D}" presName="tx1" presStyleLbl="revTx" presStyleIdx="2" presStyleCnt="6"/>
      <dgm:spPr/>
    </dgm:pt>
    <dgm:pt modelId="{C9E019CE-D955-4569-878F-6CB4E94830C3}" type="pres">
      <dgm:prSet presAssocID="{ABC1E8AB-B125-473D-B560-BC732016DB5D}" presName="vert1" presStyleCnt="0"/>
      <dgm:spPr/>
    </dgm:pt>
    <dgm:pt modelId="{D45BAAEF-07E7-4574-98ED-FB9E1F698449}" type="pres">
      <dgm:prSet presAssocID="{7951EA95-A457-40B0-B7BC-564B4ECDE47E}" presName="thickLine" presStyleLbl="alignNode1" presStyleIdx="3" presStyleCnt="6"/>
      <dgm:spPr/>
    </dgm:pt>
    <dgm:pt modelId="{8441199E-2F90-412E-BD3F-6549F8395559}" type="pres">
      <dgm:prSet presAssocID="{7951EA95-A457-40B0-B7BC-564B4ECDE47E}" presName="horz1" presStyleCnt="0"/>
      <dgm:spPr/>
    </dgm:pt>
    <dgm:pt modelId="{C440CB4B-2382-4EAD-BFB6-02FD1B31ED18}" type="pres">
      <dgm:prSet presAssocID="{7951EA95-A457-40B0-B7BC-564B4ECDE47E}" presName="tx1" presStyleLbl="revTx" presStyleIdx="3" presStyleCnt="6"/>
      <dgm:spPr/>
    </dgm:pt>
    <dgm:pt modelId="{04B1EBE4-2819-48F3-AFCE-B5DC4006E1A0}" type="pres">
      <dgm:prSet presAssocID="{7951EA95-A457-40B0-B7BC-564B4ECDE47E}" presName="vert1" presStyleCnt="0"/>
      <dgm:spPr/>
    </dgm:pt>
    <dgm:pt modelId="{EF94C047-1519-4FB5-A6D8-DEA617E0F555}" type="pres">
      <dgm:prSet presAssocID="{A217C65C-597D-4090-AC0B-C0FAF7594FEB}" presName="thickLine" presStyleLbl="alignNode1" presStyleIdx="4" presStyleCnt="6"/>
      <dgm:spPr/>
    </dgm:pt>
    <dgm:pt modelId="{18BAE9BE-86E2-4212-84E7-6C5A6E21897A}" type="pres">
      <dgm:prSet presAssocID="{A217C65C-597D-4090-AC0B-C0FAF7594FEB}" presName="horz1" presStyleCnt="0"/>
      <dgm:spPr/>
    </dgm:pt>
    <dgm:pt modelId="{3542C404-BA28-461C-BCDA-17E6B15711D5}" type="pres">
      <dgm:prSet presAssocID="{A217C65C-597D-4090-AC0B-C0FAF7594FEB}" presName="tx1" presStyleLbl="revTx" presStyleIdx="4" presStyleCnt="6"/>
      <dgm:spPr/>
    </dgm:pt>
    <dgm:pt modelId="{761B5965-9A25-4732-A215-477CC9500A54}" type="pres">
      <dgm:prSet presAssocID="{A217C65C-597D-4090-AC0B-C0FAF7594FEB}" presName="vert1" presStyleCnt="0"/>
      <dgm:spPr/>
    </dgm:pt>
    <dgm:pt modelId="{A9252EFC-5C93-4C78-A46D-6451F9C70DC2}" type="pres">
      <dgm:prSet presAssocID="{DC3FA5C6-0D3E-468D-8E3D-0BD5BD2476A1}" presName="thickLine" presStyleLbl="alignNode1" presStyleIdx="5" presStyleCnt="6"/>
      <dgm:spPr/>
    </dgm:pt>
    <dgm:pt modelId="{16B50996-F234-4335-A6F9-254CF95846C1}" type="pres">
      <dgm:prSet presAssocID="{DC3FA5C6-0D3E-468D-8E3D-0BD5BD2476A1}" presName="horz1" presStyleCnt="0"/>
      <dgm:spPr/>
    </dgm:pt>
    <dgm:pt modelId="{61EB1EDF-1039-45DD-8E9B-C38DED9220EE}" type="pres">
      <dgm:prSet presAssocID="{DC3FA5C6-0D3E-468D-8E3D-0BD5BD2476A1}" presName="tx1" presStyleLbl="revTx" presStyleIdx="5" presStyleCnt="6"/>
      <dgm:spPr/>
    </dgm:pt>
    <dgm:pt modelId="{B447276F-3F2A-43DF-A527-DF36A0F4BA94}" type="pres">
      <dgm:prSet presAssocID="{DC3FA5C6-0D3E-468D-8E3D-0BD5BD2476A1}" presName="vert1" presStyleCnt="0"/>
      <dgm:spPr/>
    </dgm:pt>
  </dgm:ptLst>
  <dgm:cxnLst>
    <dgm:cxn modelId="{B7BC9122-ACA1-42FA-A9BE-76E72AEF0EE8}" type="presOf" srcId="{B0DDA44F-A828-4A08-862F-C06272A6065F}" destId="{A10A7391-D0AD-4D14-917B-AC20929D5A3B}" srcOrd="0" destOrd="0" presId="urn:microsoft.com/office/officeart/2008/layout/LinedList"/>
    <dgm:cxn modelId="{4181EA35-C879-4F77-A158-52C520C53D71}" srcId="{B0DDA44F-A828-4A08-862F-C06272A6065F}" destId="{9B75466F-7D57-4E24-A3DD-BA745C05E4FC}" srcOrd="1" destOrd="0" parTransId="{1BB0EAFD-8E3D-4250-AA0E-BF16994A4B60}" sibTransId="{DCAB6573-25AA-4467-8217-B3451C964A93}"/>
    <dgm:cxn modelId="{4698F54B-47C2-421C-9E52-ADD292650332}" type="presOf" srcId="{DC3FA5C6-0D3E-468D-8E3D-0BD5BD2476A1}" destId="{61EB1EDF-1039-45DD-8E9B-C38DED9220EE}" srcOrd="0" destOrd="0" presId="urn:microsoft.com/office/officeart/2008/layout/LinedList"/>
    <dgm:cxn modelId="{C1FB714D-7DB6-4092-A802-6D24A680B6A4}" type="presOf" srcId="{F6F0AAB6-2AC3-4378-BA9B-0353FC05FB66}" destId="{85A76354-9C29-40B1-9970-763C5C5B3C3F}" srcOrd="0" destOrd="0" presId="urn:microsoft.com/office/officeart/2008/layout/LinedList"/>
    <dgm:cxn modelId="{32DB1670-D5A3-41DF-825D-6D38AB296738}" type="presOf" srcId="{7951EA95-A457-40B0-B7BC-564B4ECDE47E}" destId="{C440CB4B-2382-4EAD-BFB6-02FD1B31ED18}" srcOrd="0" destOrd="0" presId="urn:microsoft.com/office/officeart/2008/layout/LinedList"/>
    <dgm:cxn modelId="{D38C4D70-07E9-46F5-A546-B1807A49429C}" type="presOf" srcId="{A217C65C-597D-4090-AC0B-C0FAF7594FEB}" destId="{3542C404-BA28-461C-BCDA-17E6B15711D5}" srcOrd="0" destOrd="0" presId="urn:microsoft.com/office/officeart/2008/layout/LinedList"/>
    <dgm:cxn modelId="{ABF70556-0DAB-4727-96D0-D4A1EDF7B0E9}" type="presOf" srcId="{ABC1E8AB-B125-473D-B560-BC732016DB5D}" destId="{CB83238D-4E21-4552-A66D-F4CC3AA3BE2C}" srcOrd="0" destOrd="0" presId="urn:microsoft.com/office/officeart/2008/layout/LinedList"/>
    <dgm:cxn modelId="{057FC07E-7A6A-47B0-8B10-49F6294D7EFF}" srcId="{B0DDA44F-A828-4A08-862F-C06272A6065F}" destId="{7951EA95-A457-40B0-B7BC-564B4ECDE47E}" srcOrd="3" destOrd="0" parTransId="{B39973A1-767C-49B0-94EF-39F9E58A78A3}" sibTransId="{EA14F5E9-BA7F-49A0-8F2E-207DCD0470C6}"/>
    <dgm:cxn modelId="{D1A8EAB4-2903-4D4C-87F4-81FD8A5B9A43}" type="presOf" srcId="{9B75466F-7D57-4E24-A3DD-BA745C05E4FC}" destId="{72D4915F-508A-46D4-929A-B4DD904DACB6}" srcOrd="0" destOrd="0" presId="urn:microsoft.com/office/officeart/2008/layout/LinedList"/>
    <dgm:cxn modelId="{BC8149DC-72ED-4C9E-9296-BD3882E6205C}" srcId="{B0DDA44F-A828-4A08-862F-C06272A6065F}" destId="{DC3FA5C6-0D3E-468D-8E3D-0BD5BD2476A1}" srcOrd="5" destOrd="0" parTransId="{CBC8FB4E-35CE-458E-ADEC-8E2C3DC92CE2}" sibTransId="{199EA299-7275-4AF7-A9E7-C56D51CB1572}"/>
    <dgm:cxn modelId="{B0CD38DF-EAB1-40FE-B3B3-EAA7CB2FAB4E}" srcId="{B0DDA44F-A828-4A08-862F-C06272A6065F}" destId="{A217C65C-597D-4090-AC0B-C0FAF7594FEB}" srcOrd="4" destOrd="0" parTransId="{0D3ACA3B-D541-4690-B856-F56D7EDD53E8}" sibTransId="{F97B40BE-1D4F-45C0-B050-595391EB30DA}"/>
    <dgm:cxn modelId="{9781BAEF-323C-47EC-B303-037E7148ED8C}" srcId="{B0DDA44F-A828-4A08-862F-C06272A6065F}" destId="{F6F0AAB6-2AC3-4378-BA9B-0353FC05FB66}" srcOrd="0" destOrd="0" parTransId="{01460BD3-ECAA-4422-826C-711DAA0E1D8A}" sibTransId="{6873278D-B08A-44CB-AD30-FF5AE45580F8}"/>
    <dgm:cxn modelId="{CD3529FB-84BA-49EA-9900-094A81DECA9C}" srcId="{B0DDA44F-A828-4A08-862F-C06272A6065F}" destId="{ABC1E8AB-B125-473D-B560-BC732016DB5D}" srcOrd="2" destOrd="0" parTransId="{8B25C441-E270-4A47-9280-C1B88D99048A}" sibTransId="{7F5B7BAA-2F46-4A44-9F5F-81A01D6C51B8}"/>
    <dgm:cxn modelId="{F8CA0513-0E81-4097-9219-9CDB7B46B06F}" type="presParOf" srcId="{A10A7391-D0AD-4D14-917B-AC20929D5A3B}" destId="{76DA7A83-71BE-4725-938A-F7E77794AC09}" srcOrd="0" destOrd="0" presId="urn:microsoft.com/office/officeart/2008/layout/LinedList"/>
    <dgm:cxn modelId="{8AFD6B11-46ED-4312-A5FE-5B0A7BC9DDF5}" type="presParOf" srcId="{A10A7391-D0AD-4D14-917B-AC20929D5A3B}" destId="{DD32FA5C-4C91-40A5-8D41-0F64FE4B7916}" srcOrd="1" destOrd="0" presId="urn:microsoft.com/office/officeart/2008/layout/LinedList"/>
    <dgm:cxn modelId="{243CB46E-9B0E-4E93-807A-AC1CBDC4D0CB}" type="presParOf" srcId="{DD32FA5C-4C91-40A5-8D41-0F64FE4B7916}" destId="{85A76354-9C29-40B1-9970-763C5C5B3C3F}" srcOrd="0" destOrd="0" presId="urn:microsoft.com/office/officeart/2008/layout/LinedList"/>
    <dgm:cxn modelId="{6C836AAE-573C-4CB7-AF38-90D9BADB3131}" type="presParOf" srcId="{DD32FA5C-4C91-40A5-8D41-0F64FE4B7916}" destId="{8B5042EA-86E8-4213-B9B0-7149B3B3F15C}" srcOrd="1" destOrd="0" presId="urn:microsoft.com/office/officeart/2008/layout/LinedList"/>
    <dgm:cxn modelId="{E288DFD8-696B-4EE9-BCB7-49CBCB738E7C}" type="presParOf" srcId="{A10A7391-D0AD-4D14-917B-AC20929D5A3B}" destId="{743DE4DF-FBC5-4CB1-BA80-D9447DF8218F}" srcOrd="2" destOrd="0" presId="urn:microsoft.com/office/officeart/2008/layout/LinedList"/>
    <dgm:cxn modelId="{221E1F58-167E-49F6-B3A7-076CDE26F12F}" type="presParOf" srcId="{A10A7391-D0AD-4D14-917B-AC20929D5A3B}" destId="{679AEF7B-CDE0-4276-A66A-D8C5C53F2993}" srcOrd="3" destOrd="0" presId="urn:microsoft.com/office/officeart/2008/layout/LinedList"/>
    <dgm:cxn modelId="{30B1B096-40D1-45B2-B3DF-E43B2941AA24}" type="presParOf" srcId="{679AEF7B-CDE0-4276-A66A-D8C5C53F2993}" destId="{72D4915F-508A-46D4-929A-B4DD904DACB6}" srcOrd="0" destOrd="0" presId="urn:microsoft.com/office/officeart/2008/layout/LinedList"/>
    <dgm:cxn modelId="{CBE434BA-5D32-469C-B339-2C2BAB10A4E5}" type="presParOf" srcId="{679AEF7B-CDE0-4276-A66A-D8C5C53F2993}" destId="{EF298AD8-C515-44F5-A4FE-5B1348B66CE6}" srcOrd="1" destOrd="0" presId="urn:microsoft.com/office/officeart/2008/layout/LinedList"/>
    <dgm:cxn modelId="{216B87FC-5374-4B3C-A542-0C6B6B0803B8}" type="presParOf" srcId="{A10A7391-D0AD-4D14-917B-AC20929D5A3B}" destId="{48384B04-0A37-4271-8D13-F34EFA4C80D1}" srcOrd="4" destOrd="0" presId="urn:microsoft.com/office/officeart/2008/layout/LinedList"/>
    <dgm:cxn modelId="{AEE77574-9F1A-49AC-9FC8-F03CA100554E}" type="presParOf" srcId="{A10A7391-D0AD-4D14-917B-AC20929D5A3B}" destId="{6784BCF3-030A-4E43-AB17-5CA2A7C2958A}" srcOrd="5" destOrd="0" presId="urn:microsoft.com/office/officeart/2008/layout/LinedList"/>
    <dgm:cxn modelId="{C01B4F54-E6A9-463A-A041-8AE023ABFA49}" type="presParOf" srcId="{6784BCF3-030A-4E43-AB17-5CA2A7C2958A}" destId="{CB83238D-4E21-4552-A66D-F4CC3AA3BE2C}" srcOrd="0" destOrd="0" presId="urn:microsoft.com/office/officeart/2008/layout/LinedList"/>
    <dgm:cxn modelId="{7024C872-FC10-460C-A2FD-98286F67966F}" type="presParOf" srcId="{6784BCF3-030A-4E43-AB17-5CA2A7C2958A}" destId="{C9E019CE-D955-4569-878F-6CB4E94830C3}" srcOrd="1" destOrd="0" presId="urn:microsoft.com/office/officeart/2008/layout/LinedList"/>
    <dgm:cxn modelId="{62E0E4A1-1E54-4A06-A392-549244BACE64}" type="presParOf" srcId="{A10A7391-D0AD-4D14-917B-AC20929D5A3B}" destId="{D45BAAEF-07E7-4574-98ED-FB9E1F698449}" srcOrd="6" destOrd="0" presId="urn:microsoft.com/office/officeart/2008/layout/LinedList"/>
    <dgm:cxn modelId="{161B3AF5-9E07-4A03-A9CE-48DB069E2978}" type="presParOf" srcId="{A10A7391-D0AD-4D14-917B-AC20929D5A3B}" destId="{8441199E-2F90-412E-BD3F-6549F8395559}" srcOrd="7" destOrd="0" presId="urn:microsoft.com/office/officeart/2008/layout/LinedList"/>
    <dgm:cxn modelId="{F040F689-97DC-4C52-88F5-300D87A00D87}" type="presParOf" srcId="{8441199E-2F90-412E-BD3F-6549F8395559}" destId="{C440CB4B-2382-4EAD-BFB6-02FD1B31ED18}" srcOrd="0" destOrd="0" presId="urn:microsoft.com/office/officeart/2008/layout/LinedList"/>
    <dgm:cxn modelId="{93881715-369C-48FB-A0E6-7B8A2EEB4880}" type="presParOf" srcId="{8441199E-2F90-412E-BD3F-6549F8395559}" destId="{04B1EBE4-2819-48F3-AFCE-B5DC4006E1A0}" srcOrd="1" destOrd="0" presId="urn:microsoft.com/office/officeart/2008/layout/LinedList"/>
    <dgm:cxn modelId="{37DFC070-4E7B-4C84-B096-A70A2BB766CF}" type="presParOf" srcId="{A10A7391-D0AD-4D14-917B-AC20929D5A3B}" destId="{EF94C047-1519-4FB5-A6D8-DEA617E0F555}" srcOrd="8" destOrd="0" presId="urn:microsoft.com/office/officeart/2008/layout/LinedList"/>
    <dgm:cxn modelId="{53ED25CE-0532-4741-BFA5-D6A657C9001C}" type="presParOf" srcId="{A10A7391-D0AD-4D14-917B-AC20929D5A3B}" destId="{18BAE9BE-86E2-4212-84E7-6C5A6E21897A}" srcOrd="9" destOrd="0" presId="urn:microsoft.com/office/officeart/2008/layout/LinedList"/>
    <dgm:cxn modelId="{B9D0B25C-0B29-4A8C-8CB9-17A79F557193}" type="presParOf" srcId="{18BAE9BE-86E2-4212-84E7-6C5A6E21897A}" destId="{3542C404-BA28-461C-BCDA-17E6B15711D5}" srcOrd="0" destOrd="0" presId="urn:microsoft.com/office/officeart/2008/layout/LinedList"/>
    <dgm:cxn modelId="{BF9E79F3-C1BF-4BCB-91B0-1228BE2BA1D7}" type="presParOf" srcId="{18BAE9BE-86E2-4212-84E7-6C5A6E21897A}" destId="{761B5965-9A25-4732-A215-477CC9500A54}" srcOrd="1" destOrd="0" presId="urn:microsoft.com/office/officeart/2008/layout/LinedList"/>
    <dgm:cxn modelId="{F73FED94-D157-4E5D-BCF8-0B8E27FDAEAA}" type="presParOf" srcId="{A10A7391-D0AD-4D14-917B-AC20929D5A3B}" destId="{A9252EFC-5C93-4C78-A46D-6451F9C70DC2}" srcOrd="10" destOrd="0" presId="urn:microsoft.com/office/officeart/2008/layout/LinedList"/>
    <dgm:cxn modelId="{964A68FB-7094-4109-8427-0F680CF5E2B2}" type="presParOf" srcId="{A10A7391-D0AD-4D14-917B-AC20929D5A3B}" destId="{16B50996-F234-4335-A6F9-254CF95846C1}" srcOrd="11" destOrd="0" presId="urn:microsoft.com/office/officeart/2008/layout/LinedList"/>
    <dgm:cxn modelId="{F3D87B9E-A23C-455E-A428-EA4575FC0FA8}" type="presParOf" srcId="{16B50996-F234-4335-A6F9-254CF95846C1}" destId="{61EB1EDF-1039-45DD-8E9B-C38DED9220EE}" srcOrd="0" destOrd="0" presId="urn:microsoft.com/office/officeart/2008/layout/LinedList"/>
    <dgm:cxn modelId="{7EA63EFA-D181-4670-9DF1-0EF681056F58}" type="presParOf" srcId="{16B50996-F234-4335-A6F9-254CF95846C1}" destId="{B447276F-3F2A-43DF-A527-DF36A0F4BA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B66FEB-132B-405D-8569-DDCB6B81EE9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F4E9482-3467-457B-A46C-86C093EA05B3}">
      <dgm:prSet/>
      <dgm:spPr/>
      <dgm:t>
        <a:bodyPr/>
        <a:lstStyle/>
        <a:p>
          <a:pPr>
            <a:lnSpc>
              <a:spcPct val="100000"/>
            </a:lnSpc>
          </a:pPr>
          <a:r>
            <a:rPr lang="en-GB"/>
            <a:t>Be careful when reading the standard as where something is not relevant you will need to justify why - suggest you include this justification in your quality manual (&amp; gap analysis)</a:t>
          </a:r>
          <a:endParaRPr lang="en-US"/>
        </a:p>
      </dgm:t>
    </dgm:pt>
    <dgm:pt modelId="{7EA86D5B-1357-4218-BA79-5CB1BF64B92B}" type="parTrans" cxnId="{9EDD7BB1-8C44-490F-87FD-45C0463E4F3C}">
      <dgm:prSet/>
      <dgm:spPr/>
      <dgm:t>
        <a:bodyPr/>
        <a:lstStyle/>
        <a:p>
          <a:endParaRPr lang="en-US"/>
        </a:p>
      </dgm:t>
    </dgm:pt>
    <dgm:pt modelId="{08406DC2-06C0-48DF-80B9-6C85BA8FC196}" type="sibTrans" cxnId="{9EDD7BB1-8C44-490F-87FD-45C0463E4F3C}">
      <dgm:prSet/>
      <dgm:spPr/>
      <dgm:t>
        <a:bodyPr/>
        <a:lstStyle/>
        <a:p>
          <a:endParaRPr lang="en-US"/>
        </a:p>
      </dgm:t>
    </dgm:pt>
    <dgm:pt modelId="{3FDEAB70-604C-460F-8A90-269D8CC778FF}">
      <dgm:prSet/>
      <dgm:spPr/>
      <dgm:t>
        <a:bodyPr/>
        <a:lstStyle/>
        <a:p>
          <a:pPr>
            <a:lnSpc>
              <a:spcPct val="100000"/>
            </a:lnSpc>
          </a:pPr>
          <a:r>
            <a:rPr lang="en-GB"/>
            <a:t>Every lab will have slightly different approach to meeting the management system requirements and have their own patient/clinical risks according to the services they provide </a:t>
          </a:r>
          <a:endParaRPr lang="en-US"/>
        </a:p>
      </dgm:t>
    </dgm:pt>
    <dgm:pt modelId="{67CB3C92-0A60-4878-90D6-7D10F7BD66FC}" type="parTrans" cxnId="{34AE6CA6-7075-4759-BA7F-A22BCBCA465E}">
      <dgm:prSet/>
      <dgm:spPr/>
      <dgm:t>
        <a:bodyPr/>
        <a:lstStyle/>
        <a:p>
          <a:endParaRPr lang="en-US"/>
        </a:p>
      </dgm:t>
    </dgm:pt>
    <dgm:pt modelId="{4369833B-BF6A-4AC3-93FD-0E23461985DD}" type="sibTrans" cxnId="{34AE6CA6-7075-4759-BA7F-A22BCBCA465E}">
      <dgm:prSet/>
      <dgm:spPr/>
      <dgm:t>
        <a:bodyPr/>
        <a:lstStyle/>
        <a:p>
          <a:endParaRPr lang="en-US"/>
        </a:p>
      </dgm:t>
    </dgm:pt>
    <dgm:pt modelId="{499A1245-F0A6-4446-953A-843BFC9F7392}">
      <dgm:prSet/>
      <dgm:spPr/>
      <dgm:t>
        <a:bodyPr/>
        <a:lstStyle/>
        <a:p>
          <a:pPr>
            <a:lnSpc>
              <a:spcPct val="100000"/>
            </a:lnSpc>
          </a:pPr>
          <a:r>
            <a:rPr lang="en-GB"/>
            <a:t>Be sure to have risk assessed your service              process risk assessment</a:t>
          </a:r>
          <a:endParaRPr lang="en-US"/>
        </a:p>
      </dgm:t>
    </dgm:pt>
    <dgm:pt modelId="{B42A1136-5B77-4BBB-9032-A196A69F860F}" type="parTrans" cxnId="{D140ED50-C73E-4F59-ACF4-973887EF6DCE}">
      <dgm:prSet/>
      <dgm:spPr/>
      <dgm:t>
        <a:bodyPr/>
        <a:lstStyle/>
        <a:p>
          <a:endParaRPr lang="en-US"/>
        </a:p>
      </dgm:t>
    </dgm:pt>
    <dgm:pt modelId="{2E614702-0D66-42F3-B6A3-E51901E2FE45}" type="sibTrans" cxnId="{D140ED50-C73E-4F59-ACF4-973887EF6DCE}">
      <dgm:prSet/>
      <dgm:spPr/>
      <dgm:t>
        <a:bodyPr/>
        <a:lstStyle/>
        <a:p>
          <a:endParaRPr lang="en-US"/>
        </a:p>
      </dgm:t>
    </dgm:pt>
    <dgm:pt modelId="{4A945D2E-0324-430D-9595-5EA7D5471B17}" type="pres">
      <dgm:prSet presAssocID="{6DB66FEB-132B-405D-8569-DDCB6B81EE90}" presName="root" presStyleCnt="0">
        <dgm:presLayoutVars>
          <dgm:dir/>
          <dgm:resizeHandles val="exact"/>
        </dgm:presLayoutVars>
      </dgm:prSet>
      <dgm:spPr/>
    </dgm:pt>
    <dgm:pt modelId="{C0988CFC-4146-4EC4-9E50-65CCC9D70CC9}" type="pres">
      <dgm:prSet presAssocID="{AF4E9482-3467-457B-A46C-86C093EA05B3}" presName="compNode" presStyleCnt="0"/>
      <dgm:spPr/>
    </dgm:pt>
    <dgm:pt modelId="{FAD89B7C-FAFF-45D7-8C9D-AB719F127558}" type="pres">
      <dgm:prSet presAssocID="{AF4E9482-3467-457B-A46C-86C093EA05B3}" presName="bgRect" presStyleLbl="bgShp" presStyleIdx="0" presStyleCnt="3"/>
      <dgm:spPr/>
    </dgm:pt>
    <dgm:pt modelId="{DAF6A268-E2ED-43D7-B8D0-8A40E4AED728}" type="pres">
      <dgm:prSet presAssocID="{AF4E9482-3467-457B-A46C-86C093EA05B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with solid fill"/>
        </a:ext>
      </dgm:extLst>
    </dgm:pt>
    <dgm:pt modelId="{16EA3D46-7736-4C0C-A3D2-AEFE0F411371}" type="pres">
      <dgm:prSet presAssocID="{AF4E9482-3467-457B-A46C-86C093EA05B3}" presName="spaceRect" presStyleCnt="0"/>
      <dgm:spPr/>
    </dgm:pt>
    <dgm:pt modelId="{970EB3F4-7C29-420B-A91B-4C86FA091389}" type="pres">
      <dgm:prSet presAssocID="{AF4E9482-3467-457B-A46C-86C093EA05B3}" presName="parTx" presStyleLbl="revTx" presStyleIdx="0" presStyleCnt="3">
        <dgm:presLayoutVars>
          <dgm:chMax val="0"/>
          <dgm:chPref val="0"/>
        </dgm:presLayoutVars>
      </dgm:prSet>
      <dgm:spPr/>
    </dgm:pt>
    <dgm:pt modelId="{7D8188BB-5C6F-4DEB-93B3-9ACD6F7B7112}" type="pres">
      <dgm:prSet presAssocID="{08406DC2-06C0-48DF-80B9-6C85BA8FC196}" presName="sibTrans" presStyleCnt="0"/>
      <dgm:spPr/>
    </dgm:pt>
    <dgm:pt modelId="{18DA841C-E49E-4099-932F-FB9723A32A5B}" type="pres">
      <dgm:prSet presAssocID="{3FDEAB70-604C-460F-8A90-269D8CC778FF}" presName="compNode" presStyleCnt="0"/>
      <dgm:spPr/>
    </dgm:pt>
    <dgm:pt modelId="{281C9A1A-97D3-42A2-9B63-7C5B7568B1DA}" type="pres">
      <dgm:prSet presAssocID="{3FDEAB70-604C-460F-8A90-269D8CC778FF}" presName="bgRect" presStyleLbl="bgShp" presStyleIdx="1" presStyleCnt="3"/>
      <dgm:spPr/>
    </dgm:pt>
    <dgm:pt modelId="{68125CC5-387B-4B06-976C-7B0E9EA6C8EF}" type="pres">
      <dgm:prSet presAssocID="{3FDEAB70-604C-460F-8A90-269D8CC778F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ist outline"/>
        </a:ext>
      </dgm:extLst>
    </dgm:pt>
    <dgm:pt modelId="{59A25775-FD57-4CF7-B26A-8FF6C354FCA1}" type="pres">
      <dgm:prSet presAssocID="{3FDEAB70-604C-460F-8A90-269D8CC778FF}" presName="spaceRect" presStyleCnt="0"/>
      <dgm:spPr/>
    </dgm:pt>
    <dgm:pt modelId="{A7BB5B23-B65D-4047-8FA8-24295E520B7F}" type="pres">
      <dgm:prSet presAssocID="{3FDEAB70-604C-460F-8A90-269D8CC778FF}" presName="parTx" presStyleLbl="revTx" presStyleIdx="1" presStyleCnt="3">
        <dgm:presLayoutVars>
          <dgm:chMax val="0"/>
          <dgm:chPref val="0"/>
        </dgm:presLayoutVars>
      </dgm:prSet>
      <dgm:spPr/>
    </dgm:pt>
    <dgm:pt modelId="{FE114E99-7C6E-4891-84AE-B0A6AE9D9735}" type="pres">
      <dgm:prSet presAssocID="{4369833B-BF6A-4AC3-93FD-0E23461985DD}" presName="sibTrans" presStyleCnt="0"/>
      <dgm:spPr/>
    </dgm:pt>
    <dgm:pt modelId="{F1FE6A50-484B-4B69-9697-A15CED88F11E}" type="pres">
      <dgm:prSet presAssocID="{499A1245-F0A6-4446-953A-843BFC9F7392}" presName="compNode" presStyleCnt="0"/>
      <dgm:spPr/>
    </dgm:pt>
    <dgm:pt modelId="{25FA077B-E1B7-468B-BB20-88BFB38B8B91}" type="pres">
      <dgm:prSet presAssocID="{499A1245-F0A6-4446-953A-843BFC9F7392}" presName="bgRect" presStyleLbl="bgShp" presStyleIdx="2" presStyleCnt="3"/>
      <dgm:spPr/>
    </dgm:pt>
    <dgm:pt modelId="{C2231372-2A3C-47D5-B867-304BAD882D11}" type="pres">
      <dgm:prSet presAssocID="{499A1245-F0A6-4446-953A-843BFC9F73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06FD4A05-7E53-49E0-9588-1A686DCDFBAA}" type="pres">
      <dgm:prSet presAssocID="{499A1245-F0A6-4446-953A-843BFC9F7392}" presName="spaceRect" presStyleCnt="0"/>
      <dgm:spPr/>
    </dgm:pt>
    <dgm:pt modelId="{17513CF3-5E11-492E-8A9D-36190AAEF58B}" type="pres">
      <dgm:prSet presAssocID="{499A1245-F0A6-4446-953A-843BFC9F7392}" presName="parTx" presStyleLbl="revTx" presStyleIdx="2" presStyleCnt="3">
        <dgm:presLayoutVars>
          <dgm:chMax val="0"/>
          <dgm:chPref val="0"/>
        </dgm:presLayoutVars>
      </dgm:prSet>
      <dgm:spPr/>
    </dgm:pt>
  </dgm:ptLst>
  <dgm:cxnLst>
    <dgm:cxn modelId="{61544B6A-5141-4CAD-BD98-08E29F5C4513}" type="presOf" srcId="{AF4E9482-3467-457B-A46C-86C093EA05B3}" destId="{970EB3F4-7C29-420B-A91B-4C86FA091389}" srcOrd="0" destOrd="0" presId="urn:microsoft.com/office/officeart/2018/2/layout/IconVerticalSolidList"/>
    <dgm:cxn modelId="{D140ED50-C73E-4F59-ACF4-973887EF6DCE}" srcId="{6DB66FEB-132B-405D-8569-DDCB6B81EE90}" destId="{499A1245-F0A6-4446-953A-843BFC9F7392}" srcOrd="2" destOrd="0" parTransId="{B42A1136-5B77-4BBB-9032-A196A69F860F}" sibTransId="{2E614702-0D66-42F3-B6A3-E51901E2FE45}"/>
    <dgm:cxn modelId="{2BB42585-B258-4960-A452-B74485FE9869}" type="presOf" srcId="{6DB66FEB-132B-405D-8569-DDCB6B81EE90}" destId="{4A945D2E-0324-430D-9595-5EA7D5471B17}" srcOrd="0" destOrd="0" presId="urn:microsoft.com/office/officeart/2018/2/layout/IconVerticalSolidList"/>
    <dgm:cxn modelId="{69ECFC8A-7A13-46A0-A998-477A992B9E8F}" type="presOf" srcId="{3FDEAB70-604C-460F-8A90-269D8CC778FF}" destId="{A7BB5B23-B65D-4047-8FA8-24295E520B7F}" srcOrd="0" destOrd="0" presId="urn:microsoft.com/office/officeart/2018/2/layout/IconVerticalSolidList"/>
    <dgm:cxn modelId="{34AE6CA6-7075-4759-BA7F-A22BCBCA465E}" srcId="{6DB66FEB-132B-405D-8569-DDCB6B81EE90}" destId="{3FDEAB70-604C-460F-8A90-269D8CC778FF}" srcOrd="1" destOrd="0" parTransId="{67CB3C92-0A60-4878-90D6-7D10F7BD66FC}" sibTransId="{4369833B-BF6A-4AC3-93FD-0E23461985DD}"/>
    <dgm:cxn modelId="{9EDD7BB1-8C44-490F-87FD-45C0463E4F3C}" srcId="{6DB66FEB-132B-405D-8569-DDCB6B81EE90}" destId="{AF4E9482-3467-457B-A46C-86C093EA05B3}" srcOrd="0" destOrd="0" parTransId="{7EA86D5B-1357-4218-BA79-5CB1BF64B92B}" sibTransId="{08406DC2-06C0-48DF-80B9-6C85BA8FC196}"/>
    <dgm:cxn modelId="{EC02EBC3-C0BB-4C52-A8EA-88B7B0518D62}" type="presOf" srcId="{499A1245-F0A6-4446-953A-843BFC9F7392}" destId="{17513CF3-5E11-492E-8A9D-36190AAEF58B}" srcOrd="0" destOrd="0" presId="urn:microsoft.com/office/officeart/2018/2/layout/IconVerticalSolidList"/>
    <dgm:cxn modelId="{16752194-2199-4A48-BB38-BD1A62C55F7E}" type="presParOf" srcId="{4A945D2E-0324-430D-9595-5EA7D5471B17}" destId="{C0988CFC-4146-4EC4-9E50-65CCC9D70CC9}" srcOrd="0" destOrd="0" presId="urn:microsoft.com/office/officeart/2018/2/layout/IconVerticalSolidList"/>
    <dgm:cxn modelId="{015850E5-F230-4183-8198-EA38D108FCB0}" type="presParOf" srcId="{C0988CFC-4146-4EC4-9E50-65CCC9D70CC9}" destId="{FAD89B7C-FAFF-45D7-8C9D-AB719F127558}" srcOrd="0" destOrd="0" presId="urn:microsoft.com/office/officeart/2018/2/layout/IconVerticalSolidList"/>
    <dgm:cxn modelId="{AC49A509-1040-4E35-BB3D-6993E928261C}" type="presParOf" srcId="{C0988CFC-4146-4EC4-9E50-65CCC9D70CC9}" destId="{DAF6A268-E2ED-43D7-B8D0-8A40E4AED728}" srcOrd="1" destOrd="0" presId="urn:microsoft.com/office/officeart/2018/2/layout/IconVerticalSolidList"/>
    <dgm:cxn modelId="{2524C58C-58BE-43DA-BEA7-C73ADDDE9484}" type="presParOf" srcId="{C0988CFC-4146-4EC4-9E50-65CCC9D70CC9}" destId="{16EA3D46-7736-4C0C-A3D2-AEFE0F411371}" srcOrd="2" destOrd="0" presId="urn:microsoft.com/office/officeart/2018/2/layout/IconVerticalSolidList"/>
    <dgm:cxn modelId="{21DEBCAD-C60F-43A3-9889-521D7EA62F5E}" type="presParOf" srcId="{C0988CFC-4146-4EC4-9E50-65CCC9D70CC9}" destId="{970EB3F4-7C29-420B-A91B-4C86FA091389}" srcOrd="3" destOrd="0" presId="urn:microsoft.com/office/officeart/2018/2/layout/IconVerticalSolidList"/>
    <dgm:cxn modelId="{F4C20A54-BF5C-41E8-B711-E785CD70052E}" type="presParOf" srcId="{4A945D2E-0324-430D-9595-5EA7D5471B17}" destId="{7D8188BB-5C6F-4DEB-93B3-9ACD6F7B7112}" srcOrd="1" destOrd="0" presId="urn:microsoft.com/office/officeart/2018/2/layout/IconVerticalSolidList"/>
    <dgm:cxn modelId="{8B2599DF-0AFD-4AAD-948C-EE9FFA4B3CBE}" type="presParOf" srcId="{4A945D2E-0324-430D-9595-5EA7D5471B17}" destId="{18DA841C-E49E-4099-932F-FB9723A32A5B}" srcOrd="2" destOrd="0" presId="urn:microsoft.com/office/officeart/2018/2/layout/IconVerticalSolidList"/>
    <dgm:cxn modelId="{6C261711-C8CF-4849-AD69-7469BAE48DC5}" type="presParOf" srcId="{18DA841C-E49E-4099-932F-FB9723A32A5B}" destId="{281C9A1A-97D3-42A2-9B63-7C5B7568B1DA}" srcOrd="0" destOrd="0" presId="urn:microsoft.com/office/officeart/2018/2/layout/IconVerticalSolidList"/>
    <dgm:cxn modelId="{D9CBFDAF-BDF6-43E3-A90D-F66BB6E51AC9}" type="presParOf" srcId="{18DA841C-E49E-4099-932F-FB9723A32A5B}" destId="{68125CC5-387B-4B06-976C-7B0E9EA6C8EF}" srcOrd="1" destOrd="0" presId="urn:microsoft.com/office/officeart/2018/2/layout/IconVerticalSolidList"/>
    <dgm:cxn modelId="{DF8073EE-6038-49EE-A38C-35A1BEAE22CA}" type="presParOf" srcId="{18DA841C-E49E-4099-932F-FB9723A32A5B}" destId="{59A25775-FD57-4CF7-B26A-8FF6C354FCA1}" srcOrd="2" destOrd="0" presId="urn:microsoft.com/office/officeart/2018/2/layout/IconVerticalSolidList"/>
    <dgm:cxn modelId="{B4762D5B-F1AD-4B16-AE75-E8E8B5488D53}" type="presParOf" srcId="{18DA841C-E49E-4099-932F-FB9723A32A5B}" destId="{A7BB5B23-B65D-4047-8FA8-24295E520B7F}" srcOrd="3" destOrd="0" presId="urn:microsoft.com/office/officeart/2018/2/layout/IconVerticalSolidList"/>
    <dgm:cxn modelId="{C94FA9A6-005B-4228-AFE3-96CD136F3013}" type="presParOf" srcId="{4A945D2E-0324-430D-9595-5EA7D5471B17}" destId="{FE114E99-7C6E-4891-84AE-B0A6AE9D9735}" srcOrd="3" destOrd="0" presId="urn:microsoft.com/office/officeart/2018/2/layout/IconVerticalSolidList"/>
    <dgm:cxn modelId="{FF6F82F2-6404-446C-AD43-85EABEAD42EF}" type="presParOf" srcId="{4A945D2E-0324-430D-9595-5EA7D5471B17}" destId="{F1FE6A50-484B-4B69-9697-A15CED88F11E}" srcOrd="4" destOrd="0" presId="urn:microsoft.com/office/officeart/2018/2/layout/IconVerticalSolidList"/>
    <dgm:cxn modelId="{95447654-2965-41F5-B8E8-B5A563606210}" type="presParOf" srcId="{F1FE6A50-484B-4B69-9697-A15CED88F11E}" destId="{25FA077B-E1B7-468B-BB20-88BFB38B8B91}" srcOrd="0" destOrd="0" presId="urn:microsoft.com/office/officeart/2018/2/layout/IconVerticalSolidList"/>
    <dgm:cxn modelId="{24F5F899-3CD8-4288-B91C-A83D5E8E627E}" type="presParOf" srcId="{F1FE6A50-484B-4B69-9697-A15CED88F11E}" destId="{C2231372-2A3C-47D5-B867-304BAD882D11}" srcOrd="1" destOrd="0" presId="urn:microsoft.com/office/officeart/2018/2/layout/IconVerticalSolidList"/>
    <dgm:cxn modelId="{7E719C02-127D-411C-AB29-5E4614320E3C}" type="presParOf" srcId="{F1FE6A50-484B-4B69-9697-A15CED88F11E}" destId="{06FD4A05-7E53-49E0-9588-1A686DCDFBAA}" srcOrd="2" destOrd="0" presId="urn:microsoft.com/office/officeart/2018/2/layout/IconVerticalSolidList"/>
    <dgm:cxn modelId="{4B5ACEA7-AAAE-44E7-B9B3-EB43A73131FF}" type="presParOf" srcId="{F1FE6A50-484B-4B69-9697-A15CED88F11E}" destId="{17513CF3-5E11-492E-8A9D-36190AAEF5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0A5B94-9CC0-4020-B286-B324829224E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1385078-5615-4EDA-AB5A-A4F4556F8241}">
      <dgm:prSet/>
      <dgm:spPr/>
      <dgm:t>
        <a:bodyPr/>
        <a:lstStyle/>
        <a:p>
          <a:r>
            <a:rPr lang="en-GB"/>
            <a:t>A good gap analysis is essential so start early and make sure you submit all the supporting documentation to close the gaps and implementation is critical. </a:t>
          </a:r>
          <a:endParaRPr lang="en-US"/>
        </a:p>
      </dgm:t>
    </dgm:pt>
    <dgm:pt modelId="{0CF62A8C-848E-4422-A726-B14175958226}" type="parTrans" cxnId="{CA85FDFD-7121-4305-B7CA-2B33FEE6BD01}">
      <dgm:prSet/>
      <dgm:spPr/>
      <dgm:t>
        <a:bodyPr/>
        <a:lstStyle/>
        <a:p>
          <a:endParaRPr lang="en-US"/>
        </a:p>
      </dgm:t>
    </dgm:pt>
    <dgm:pt modelId="{6A030167-A6DA-47D5-8388-88CE67DF0179}" type="sibTrans" cxnId="{CA85FDFD-7121-4305-B7CA-2B33FEE6BD01}">
      <dgm:prSet/>
      <dgm:spPr/>
      <dgm:t>
        <a:bodyPr/>
        <a:lstStyle/>
        <a:p>
          <a:endParaRPr lang="en-US"/>
        </a:p>
      </dgm:t>
    </dgm:pt>
    <dgm:pt modelId="{B3968EAA-3CEC-455E-8114-3F0852A5FD44}">
      <dgm:prSet/>
      <dgm:spPr/>
      <dgm:t>
        <a:bodyPr/>
        <a:lstStyle/>
        <a:p>
          <a:r>
            <a:rPr lang="en-GB"/>
            <a:t>Evidence where ongoing work is required in your action plan if not quite completed. </a:t>
          </a:r>
          <a:endParaRPr lang="en-US"/>
        </a:p>
      </dgm:t>
    </dgm:pt>
    <dgm:pt modelId="{094E4445-FB6F-4DE3-A794-37E0AA8152F8}" type="parTrans" cxnId="{67659919-1EF2-47CB-8C06-9B3535FC3CBE}">
      <dgm:prSet/>
      <dgm:spPr/>
      <dgm:t>
        <a:bodyPr/>
        <a:lstStyle/>
        <a:p>
          <a:endParaRPr lang="en-US"/>
        </a:p>
      </dgm:t>
    </dgm:pt>
    <dgm:pt modelId="{CA94F01C-A350-4965-93C3-FD1CF9375726}" type="sibTrans" cxnId="{67659919-1EF2-47CB-8C06-9B3535FC3CBE}">
      <dgm:prSet/>
      <dgm:spPr/>
      <dgm:t>
        <a:bodyPr/>
        <a:lstStyle/>
        <a:p>
          <a:endParaRPr lang="en-US"/>
        </a:p>
      </dgm:t>
    </dgm:pt>
    <dgm:pt modelId="{5CCCB67D-4000-42F0-9B0A-A8FC8B58BA53}" type="pres">
      <dgm:prSet presAssocID="{C40A5B94-9CC0-4020-B286-B324829224E6}" presName="root" presStyleCnt="0">
        <dgm:presLayoutVars>
          <dgm:dir/>
          <dgm:resizeHandles val="exact"/>
        </dgm:presLayoutVars>
      </dgm:prSet>
      <dgm:spPr/>
    </dgm:pt>
    <dgm:pt modelId="{4B51DC67-909F-4507-AB27-FF682ED4FE58}" type="pres">
      <dgm:prSet presAssocID="{11385078-5615-4EDA-AB5A-A4F4556F8241}" presName="compNode" presStyleCnt="0"/>
      <dgm:spPr/>
    </dgm:pt>
    <dgm:pt modelId="{E5A6BD8F-383E-438F-B8F5-0A25F6102C3E}" type="pres">
      <dgm:prSet presAssocID="{11385078-5615-4EDA-AB5A-A4F4556F8241}" presName="bgRect" presStyleLbl="bgShp" presStyleIdx="0" presStyleCnt="2"/>
      <dgm:spPr/>
    </dgm:pt>
    <dgm:pt modelId="{CB880A1A-95A6-4BC3-8752-96930E5543E3}" type="pres">
      <dgm:prSet presAssocID="{11385078-5615-4EDA-AB5A-A4F4556F82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A71A669D-F72B-4443-AD68-61C4B194A261}" type="pres">
      <dgm:prSet presAssocID="{11385078-5615-4EDA-AB5A-A4F4556F8241}" presName="spaceRect" presStyleCnt="0"/>
      <dgm:spPr/>
    </dgm:pt>
    <dgm:pt modelId="{7568E46A-DC75-4C52-9F5B-E2DA9D6864CD}" type="pres">
      <dgm:prSet presAssocID="{11385078-5615-4EDA-AB5A-A4F4556F8241}" presName="parTx" presStyleLbl="revTx" presStyleIdx="0" presStyleCnt="2">
        <dgm:presLayoutVars>
          <dgm:chMax val="0"/>
          <dgm:chPref val="0"/>
        </dgm:presLayoutVars>
      </dgm:prSet>
      <dgm:spPr/>
    </dgm:pt>
    <dgm:pt modelId="{3FCFC7A3-D4A7-4557-B02B-2BE3DEFD9676}" type="pres">
      <dgm:prSet presAssocID="{6A030167-A6DA-47D5-8388-88CE67DF0179}" presName="sibTrans" presStyleCnt="0"/>
      <dgm:spPr/>
    </dgm:pt>
    <dgm:pt modelId="{A2F66504-B2D1-4A2E-97DC-498A6C7F4D5F}" type="pres">
      <dgm:prSet presAssocID="{B3968EAA-3CEC-455E-8114-3F0852A5FD44}" presName="compNode" presStyleCnt="0"/>
      <dgm:spPr/>
    </dgm:pt>
    <dgm:pt modelId="{E1507538-CED8-48E9-AF90-AC43843ADBDE}" type="pres">
      <dgm:prSet presAssocID="{B3968EAA-3CEC-455E-8114-3F0852A5FD44}" presName="bgRect" presStyleLbl="bgShp" presStyleIdx="1" presStyleCnt="2"/>
      <dgm:spPr/>
    </dgm:pt>
    <dgm:pt modelId="{E4577EEA-AA31-4597-AA5C-0138939AF993}" type="pres">
      <dgm:prSet presAssocID="{B3968EAA-3CEC-455E-8114-3F0852A5FD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65839F1-E18F-4095-A45F-9F6946CD0144}" type="pres">
      <dgm:prSet presAssocID="{B3968EAA-3CEC-455E-8114-3F0852A5FD44}" presName="spaceRect" presStyleCnt="0"/>
      <dgm:spPr/>
    </dgm:pt>
    <dgm:pt modelId="{0F05BCE9-C188-4CBE-96C5-E6B97C08716A}" type="pres">
      <dgm:prSet presAssocID="{B3968EAA-3CEC-455E-8114-3F0852A5FD44}" presName="parTx" presStyleLbl="revTx" presStyleIdx="1" presStyleCnt="2">
        <dgm:presLayoutVars>
          <dgm:chMax val="0"/>
          <dgm:chPref val="0"/>
        </dgm:presLayoutVars>
      </dgm:prSet>
      <dgm:spPr/>
    </dgm:pt>
  </dgm:ptLst>
  <dgm:cxnLst>
    <dgm:cxn modelId="{67659919-1EF2-47CB-8C06-9B3535FC3CBE}" srcId="{C40A5B94-9CC0-4020-B286-B324829224E6}" destId="{B3968EAA-3CEC-455E-8114-3F0852A5FD44}" srcOrd="1" destOrd="0" parTransId="{094E4445-FB6F-4DE3-A794-37E0AA8152F8}" sibTransId="{CA94F01C-A350-4965-93C3-FD1CF9375726}"/>
    <dgm:cxn modelId="{D9CE623F-76E1-4F78-AAD0-92F77F615342}" type="presOf" srcId="{B3968EAA-3CEC-455E-8114-3F0852A5FD44}" destId="{0F05BCE9-C188-4CBE-96C5-E6B97C08716A}" srcOrd="0" destOrd="0" presId="urn:microsoft.com/office/officeart/2018/2/layout/IconVerticalSolidList"/>
    <dgm:cxn modelId="{34289ECD-FCC7-438F-A803-83ACBD1E8AD9}" type="presOf" srcId="{11385078-5615-4EDA-AB5A-A4F4556F8241}" destId="{7568E46A-DC75-4C52-9F5B-E2DA9D6864CD}" srcOrd="0" destOrd="0" presId="urn:microsoft.com/office/officeart/2018/2/layout/IconVerticalSolidList"/>
    <dgm:cxn modelId="{70A0DAD9-4F1B-448F-A581-19403AE03ECE}" type="presOf" srcId="{C40A5B94-9CC0-4020-B286-B324829224E6}" destId="{5CCCB67D-4000-42F0-9B0A-A8FC8B58BA53}" srcOrd="0" destOrd="0" presId="urn:microsoft.com/office/officeart/2018/2/layout/IconVerticalSolidList"/>
    <dgm:cxn modelId="{CA85FDFD-7121-4305-B7CA-2B33FEE6BD01}" srcId="{C40A5B94-9CC0-4020-B286-B324829224E6}" destId="{11385078-5615-4EDA-AB5A-A4F4556F8241}" srcOrd="0" destOrd="0" parTransId="{0CF62A8C-848E-4422-A726-B14175958226}" sibTransId="{6A030167-A6DA-47D5-8388-88CE67DF0179}"/>
    <dgm:cxn modelId="{07A144FF-1FB3-44F3-9BF8-E87D61DF39D3}" type="presParOf" srcId="{5CCCB67D-4000-42F0-9B0A-A8FC8B58BA53}" destId="{4B51DC67-909F-4507-AB27-FF682ED4FE58}" srcOrd="0" destOrd="0" presId="urn:microsoft.com/office/officeart/2018/2/layout/IconVerticalSolidList"/>
    <dgm:cxn modelId="{94434975-1A52-431A-A9E2-DB12D8CD176D}" type="presParOf" srcId="{4B51DC67-909F-4507-AB27-FF682ED4FE58}" destId="{E5A6BD8F-383E-438F-B8F5-0A25F6102C3E}" srcOrd="0" destOrd="0" presId="urn:microsoft.com/office/officeart/2018/2/layout/IconVerticalSolidList"/>
    <dgm:cxn modelId="{E02542C3-14F2-4B59-8FA3-D5F121C11A14}" type="presParOf" srcId="{4B51DC67-909F-4507-AB27-FF682ED4FE58}" destId="{CB880A1A-95A6-4BC3-8752-96930E5543E3}" srcOrd="1" destOrd="0" presId="urn:microsoft.com/office/officeart/2018/2/layout/IconVerticalSolidList"/>
    <dgm:cxn modelId="{755AA98B-EFE1-4834-822C-B8767B88DE81}" type="presParOf" srcId="{4B51DC67-909F-4507-AB27-FF682ED4FE58}" destId="{A71A669D-F72B-4443-AD68-61C4B194A261}" srcOrd="2" destOrd="0" presId="urn:microsoft.com/office/officeart/2018/2/layout/IconVerticalSolidList"/>
    <dgm:cxn modelId="{40F13979-8E07-4E97-9D27-EB6243413ACE}" type="presParOf" srcId="{4B51DC67-909F-4507-AB27-FF682ED4FE58}" destId="{7568E46A-DC75-4C52-9F5B-E2DA9D6864CD}" srcOrd="3" destOrd="0" presId="urn:microsoft.com/office/officeart/2018/2/layout/IconVerticalSolidList"/>
    <dgm:cxn modelId="{BDE496BA-5C64-4C72-8B08-1F1C4F0AF6B2}" type="presParOf" srcId="{5CCCB67D-4000-42F0-9B0A-A8FC8B58BA53}" destId="{3FCFC7A3-D4A7-4557-B02B-2BE3DEFD9676}" srcOrd="1" destOrd="0" presId="urn:microsoft.com/office/officeart/2018/2/layout/IconVerticalSolidList"/>
    <dgm:cxn modelId="{4BD3BADB-A096-4E9E-9539-3B8D269911D1}" type="presParOf" srcId="{5CCCB67D-4000-42F0-9B0A-A8FC8B58BA53}" destId="{A2F66504-B2D1-4A2E-97DC-498A6C7F4D5F}" srcOrd="2" destOrd="0" presId="urn:microsoft.com/office/officeart/2018/2/layout/IconVerticalSolidList"/>
    <dgm:cxn modelId="{B7AB337E-35DB-4B0D-B0D7-A830EAB501D7}" type="presParOf" srcId="{A2F66504-B2D1-4A2E-97DC-498A6C7F4D5F}" destId="{E1507538-CED8-48E9-AF90-AC43843ADBDE}" srcOrd="0" destOrd="0" presId="urn:microsoft.com/office/officeart/2018/2/layout/IconVerticalSolidList"/>
    <dgm:cxn modelId="{71FF76F1-B3B9-4481-9357-E177DEAA8908}" type="presParOf" srcId="{A2F66504-B2D1-4A2E-97DC-498A6C7F4D5F}" destId="{E4577EEA-AA31-4597-AA5C-0138939AF993}" srcOrd="1" destOrd="0" presId="urn:microsoft.com/office/officeart/2018/2/layout/IconVerticalSolidList"/>
    <dgm:cxn modelId="{D397DCD6-EDE8-4DC9-BE4E-F2A864363203}" type="presParOf" srcId="{A2F66504-B2D1-4A2E-97DC-498A6C7F4D5F}" destId="{165839F1-E18F-4095-A45F-9F6946CD0144}" srcOrd="2" destOrd="0" presId="urn:microsoft.com/office/officeart/2018/2/layout/IconVerticalSolidList"/>
    <dgm:cxn modelId="{CD021196-E40F-4AEE-8F48-578FC0E82257}" type="presParOf" srcId="{A2F66504-B2D1-4A2E-97DC-498A6C7F4D5F}" destId="{0F05BCE9-C188-4CBE-96C5-E6B97C08716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FD3ED4-860D-4842-AF8A-36525DF507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E6E2E2-A0EE-4313-A611-A63FBABC9A03}">
      <dgm:prSet/>
      <dgm:spPr/>
      <dgm:t>
        <a:bodyPr/>
        <a:lstStyle/>
        <a:p>
          <a:r>
            <a:rPr lang="en-GB" b="1"/>
            <a:t>Submit using the UKAS SharePoint </a:t>
          </a:r>
          <a:endParaRPr lang="en-US"/>
        </a:p>
      </dgm:t>
    </dgm:pt>
    <dgm:pt modelId="{E14681EC-FF93-4FB7-9C53-A2E3EB2F9B2C}" type="parTrans" cxnId="{7E5F0F7F-84F3-47D7-B548-83DA1C1E6DE2}">
      <dgm:prSet/>
      <dgm:spPr/>
      <dgm:t>
        <a:bodyPr/>
        <a:lstStyle/>
        <a:p>
          <a:endParaRPr lang="en-US"/>
        </a:p>
      </dgm:t>
    </dgm:pt>
    <dgm:pt modelId="{A0B6A06D-EB7A-4FB5-8544-193616693134}" type="sibTrans" cxnId="{7E5F0F7F-84F3-47D7-B548-83DA1C1E6DE2}">
      <dgm:prSet/>
      <dgm:spPr/>
      <dgm:t>
        <a:bodyPr/>
        <a:lstStyle/>
        <a:p>
          <a:endParaRPr lang="en-US"/>
        </a:p>
      </dgm:t>
    </dgm:pt>
    <dgm:pt modelId="{3E4DCD0F-83D1-4FA9-9679-CAC2347F85A8}">
      <dgm:prSet/>
      <dgm:spPr/>
      <dgm:t>
        <a:bodyPr/>
        <a:lstStyle/>
        <a:p>
          <a:r>
            <a:rPr lang="en-GB" b="1"/>
            <a:t>Add evidence into folders that cross reference to the gap analysis </a:t>
          </a:r>
          <a:endParaRPr lang="en-US"/>
        </a:p>
      </dgm:t>
    </dgm:pt>
    <dgm:pt modelId="{38B1780A-5C9B-4AE0-9EAD-5B1B9C033A3C}" type="parTrans" cxnId="{8A28A152-9C4D-4D14-9F97-A47A28553686}">
      <dgm:prSet/>
      <dgm:spPr/>
      <dgm:t>
        <a:bodyPr/>
        <a:lstStyle/>
        <a:p>
          <a:endParaRPr lang="en-US"/>
        </a:p>
      </dgm:t>
    </dgm:pt>
    <dgm:pt modelId="{D8F862FC-814A-4D89-8B12-D0B25AD9FECB}" type="sibTrans" cxnId="{8A28A152-9C4D-4D14-9F97-A47A28553686}">
      <dgm:prSet/>
      <dgm:spPr/>
      <dgm:t>
        <a:bodyPr/>
        <a:lstStyle/>
        <a:p>
          <a:endParaRPr lang="en-US"/>
        </a:p>
      </dgm:t>
    </dgm:pt>
    <dgm:pt modelId="{2B6D2DC3-B992-44A9-8107-2C5307A9D36C}">
      <dgm:prSet/>
      <dgm:spPr/>
      <dgm:t>
        <a:bodyPr/>
        <a:lstStyle/>
        <a:p>
          <a:r>
            <a:rPr lang="en-GB" b="1"/>
            <a:t>In your gap analysis when referencing documentation also include reference to page numbers to highlight where changes or evidence that support compliance.</a:t>
          </a:r>
          <a:endParaRPr lang="en-US"/>
        </a:p>
      </dgm:t>
    </dgm:pt>
    <dgm:pt modelId="{DAF07904-D103-4F12-8A84-05B5029B7D76}" type="parTrans" cxnId="{6E9D1C4A-3032-4A33-90EC-51DF21220510}">
      <dgm:prSet/>
      <dgm:spPr/>
      <dgm:t>
        <a:bodyPr/>
        <a:lstStyle/>
        <a:p>
          <a:endParaRPr lang="en-US"/>
        </a:p>
      </dgm:t>
    </dgm:pt>
    <dgm:pt modelId="{B6DB8654-1BDC-4E16-9174-C66E4E40E014}" type="sibTrans" cxnId="{6E9D1C4A-3032-4A33-90EC-51DF21220510}">
      <dgm:prSet/>
      <dgm:spPr/>
      <dgm:t>
        <a:bodyPr/>
        <a:lstStyle/>
        <a:p>
          <a:endParaRPr lang="en-US"/>
        </a:p>
      </dgm:t>
    </dgm:pt>
    <dgm:pt modelId="{86824A0C-748B-4CF8-BF86-35D355E4070C}" type="pres">
      <dgm:prSet presAssocID="{F2FD3ED4-860D-4842-AF8A-36525DF5073D}" presName="root" presStyleCnt="0">
        <dgm:presLayoutVars>
          <dgm:dir/>
          <dgm:resizeHandles val="exact"/>
        </dgm:presLayoutVars>
      </dgm:prSet>
      <dgm:spPr/>
    </dgm:pt>
    <dgm:pt modelId="{346241F2-A324-4684-AB04-51B411D3F0B5}" type="pres">
      <dgm:prSet presAssocID="{2DE6E2E2-A0EE-4313-A611-A63FBABC9A03}" presName="compNode" presStyleCnt="0"/>
      <dgm:spPr/>
    </dgm:pt>
    <dgm:pt modelId="{F98BB27C-8841-4D96-9FCD-3826D5038582}" type="pres">
      <dgm:prSet presAssocID="{2DE6E2E2-A0EE-4313-A611-A63FBABC9A03}" presName="bgRect" presStyleLbl="bgShp" presStyleIdx="0" presStyleCnt="3"/>
      <dgm:spPr/>
    </dgm:pt>
    <dgm:pt modelId="{4DA4E77F-FD88-4BDF-93C6-8940415D72BC}" type="pres">
      <dgm:prSet presAssocID="{2DE6E2E2-A0EE-4313-A611-A63FBABC9A03}"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solid fill"/>
        </a:ext>
      </dgm:extLst>
    </dgm:pt>
    <dgm:pt modelId="{2C1B0606-970C-43E9-8A98-23EEF761FFD3}" type="pres">
      <dgm:prSet presAssocID="{2DE6E2E2-A0EE-4313-A611-A63FBABC9A03}" presName="spaceRect" presStyleCnt="0"/>
      <dgm:spPr/>
    </dgm:pt>
    <dgm:pt modelId="{E830F500-1DCB-4CA9-8B9F-DD87DE474C36}" type="pres">
      <dgm:prSet presAssocID="{2DE6E2E2-A0EE-4313-A611-A63FBABC9A03}" presName="parTx" presStyleLbl="revTx" presStyleIdx="0" presStyleCnt="3">
        <dgm:presLayoutVars>
          <dgm:chMax val="0"/>
          <dgm:chPref val="0"/>
        </dgm:presLayoutVars>
      </dgm:prSet>
      <dgm:spPr/>
    </dgm:pt>
    <dgm:pt modelId="{80296471-99C7-4329-A82E-C5125ED4421C}" type="pres">
      <dgm:prSet presAssocID="{A0B6A06D-EB7A-4FB5-8544-193616693134}" presName="sibTrans" presStyleCnt="0"/>
      <dgm:spPr/>
    </dgm:pt>
    <dgm:pt modelId="{A5985F16-18FF-4BA5-A9F9-84BFCB794313}" type="pres">
      <dgm:prSet presAssocID="{3E4DCD0F-83D1-4FA9-9679-CAC2347F85A8}" presName="compNode" presStyleCnt="0"/>
      <dgm:spPr/>
    </dgm:pt>
    <dgm:pt modelId="{14BE4C09-98B7-40DA-8E58-11EE10E14B24}" type="pres">
      <dgm:prSet presAssocID="{3E4DCD0F-83D1-4FA9-9679-CAC2347F85A8}" presName="bgRect" presStyleLbl="bgShp" presStyleIdx="1" presStyleCnt="3"/>
      <dgm:spPr/>
    </dgm:pt>
    <dgm:pt modelId="{06F37AA3-9454-49E1-BC1C-2987BE5D9192}" type="pres">
      <dgm:prSet presAssocID="{3E4DCD0F-83D1-4FA9-9679-CAC2347F85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93A64B09-5CE5-4CE7-B0C5-DD813B731992}" type="pres">
      <dgm:prSet presAssocID="{3E4DCD0F-83D1-4FA9-9679-CAC2347F85A8}" presName="spaceRect" presStyleCnt="0"/>
      <dgm:spPr/>
    </dgm:pt>
    <dgm:pt modelId="{95F4EA8C-7158-44CE-8AE5-32591ED5B511}" type="pres">
      <dgm:prSet presAssocID="{3E4DCD0F-83D1-4FA9-9679-CAC2347F85A8}" presName="parTx" presStyleLbl="revTx" presStyleIdx="1" presStyleCnt="3">
        <dgm:presLayoutVars>
          <dgm:chMax val="0"/>
          <dgm:chPref val="0"/>
        </dgm:presLayoutVars>
      </dgm:prSet>
      <dgm:spPr/>
    </dgm:pt>
    <dgm:pt modelId="{4F61A0AD-3104-468E-9659-84835D39B7C6}" type="pres">
      <dgm:prSet presAssocID="{D8F862FC-814A-4D89-8B12-D0B25AD9FECB}" presName="sibTrans" presStyleCnt="0"/>
      <dgm:spPr/>
    </dgm:pt>
    <dgm:pt modelId="{59D3F462-836E-4AC0-B56D-20EBA85CD3D6}" type="pres">
      <dgm:prSet presAssocID="{2B6D2DC3-B992-44A9-8107-2C5307A9D36C}" presName="compNode" presStyleCnt="0"/>
      <dgm:spPr/>
    </dgm:pt>
    <dgm:pt modelId="{DF19EC0C-F290-44E1-9D73-F8187203AE05}" type="pres">
      <dgm:prSet presAssocID="{2B6D2DC3-B992-44A9-8107-2C5307A9D36C}" presName="bgRect" presStyleLbl="bgShp" presStyleIdx="2" presStyleCnt="3"/>
      <dgm:spPr/>
    </dgm:pt>
    <dgm:pt modelId="{63E9C0E3-D041-4548-B784-89BC13DA4366}" type="pres">
      <dgm:prSet presAssocID="{2B6D2DC3-B992-44A9-8107-2C5307A9D3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F58C3AA6-CA30-4779-84CC-397EC17293CB}" type="pres">
      <dgm:prSet presAssocID="{2B6D2DC3-B992-44A9-8107-2C5307A9D36C}" presName="spaceRect" presStyleCnt="0"/>
      <dgm:spPr/>
    </dgm:pt>
    <dgm:pt modelId="{5C3C4F1A-101D-4E76-99FE-87D27820E9CF}" type="pres">
      <dgm:prSet presAssocID="{2B6D2DC3-B992-44A9-8107-2C5307A9D36C}" presName="parTx" presStyleLbl="revTx" presStyleIdx="2" presStyleCnt="3">
        <dgm:presLayoutVars>
          <dgm:chMax val="0"/>
          <dgm:chPref val="0"/>
        </dgm:presLayoutVars>
      </dgm:prSet>
      <dgm:spPr/>
    </dgm:pt>
  </dgm:ptLst>
  <dgm:cxnLst>
    <dgm:cxn modelId="{6A33220E-E3F5-4683-8D45-F5CF77EFBA39}" type="presOf" srcId="{3E4DCD0F-83D1-4FA9-9679-CAC2347F85A8}" destId="{95F4EA8C-7158-44CE-8AE5-32591ED5B511}" srcOrd="0" destOrd="0" presId="urn:microsoft.com/office/officeart/2018/2/layout/IconVerticalSolidList"/>
    <dgm:cxn modelId="{D467DF2F-172C-4116-97C4-8EAABEEA8B41}" type="presOf" srcId="{2B6D2DC3-B992-44A9-8107-2C5307A9D36C}" destId="{5C3C4F1A-101D-4E76-99FE-87D27820E9CF}" srcOrd="0" destOrd="0" presId="urn:microsoft.com/office/officeart/2018/2/layout/IconVerticalSolidList"/>
    <dgm:cxn modelId="{6E9D1C4A-3032-4A33-90EC-51DF21220510}" srcId="{F2FD3ED4-860D-4842-AF8A-36525DF5073D}" destId="{2B6D2DC3-B992-44A9-8107-2C5307A9D36C}" srcOrd="2" destOrd="0" parTransId="{DAF07904-D103-4F12-8A84-05B5029B7D76}" sibTransId="{B6DB8654-1BDC-4E16-9174-C66E4E40E014}"/>
    <dgm:cxn modelId="{8A28A152-9C4D-4D14-9F97-A47A28553686}" srcId="{F2FD3ED4-860D-4842-AF8A-36525DF5073D}" destId="{3E4DCD0F-83D1-4FA9-9679-CAC2347F85A8}" srcOrd="1" destOrd="0" parTransId="{38B1780A-5C9B-4AE0-9EAD-5B1B9C033A3C}" sibTransId="{D8F862FC-814A-4D89-8B12-D0B25AD9FECB}"/>
    <dgm:cxn modelId="{7E5F0F7F-84F3-47D7-B548-83DA1C1E6DE2}" srcId="{F2FD3ED4-860D-4842-AF8A-36525DF5073D}" destId="{2DE6E2E2-A0EE-4313-A611-A63FBABC9A03}" srcOrd="0" destOrd="0" parTransId="{E14681EC-FF93-4FB7-9C53-A2E3EB2F9B2C}" sibTransId="{A0B6A06D-EB7A-4FB5-8544-193616693134}"/>
    <dgm:cxn modelId="{AC5B06A2-8FED-4EF5-A6DB-B13CFF33E7DD}" type="presOf" srcId="{F2FD3ED4-860D-4842-AF8A-36525DF5073D}" destId="{86824A0C-748B-4CF8-BF86-35D355E4070C}" srcOrd="0" destOrd="0" presId="urn:microsoft.com/office/officeart/2018/2/layout/IconVerticalSolidList"/>
    <dgm:cxn modelId="{6DCA5CF5-BF85-42D9-BE60-E07FDADD4DA7}" type="presOf" srcId="{2DE6E2E2-A0EE-4313-A611-A63FBABC9A03}" destId="{E830F500-1DCB-4CA9-8B9F-DD87DE474C36}" srcOrd="0" destOrd="0" presId="urn:microsoft.com/office/officeart/2018/2/layout/IconVerticalSolidList"/>
    <dgm:cxn modelId="{A80EF0A4-900F-4ACB-992F-B6E7815C9CE3}" type="presParOf" srcId="{86824A0C-748B-4CF8-BF86-35D355E4070C}" destId="{346241F2-A324-4684-AB04-51B411D3F0B5}" srcOrd="0" destOrd="0" presId="urn:microsoft.com/office/officeart/2018/2/layout/IconVerticalSolidList"/>
    <dgm:cxn modelId="{77F1549A-8D1D-409F-BBEF-36B6459B4083}" type="presParOf" srcId="{346241F2-A324-4684-AB04-51B411D3F0B5}" destId="{F98BB27C-8841-4D96-9FCD-3826D5038582}" srcOrd="0" destOrd="0" presId="urn:microsoft.com/office/officeart/2018/2/layout/IconVerticalSolidList"/>
    <dgm:cxn modelId="{8C81CFA4-E959-4B8F-AA49-250E74B9AACC}" type="presParOf" srcId="{346241F2-A324-4684-AB04-51B411D3F0B5}" destId="{4DA4E77F-FD88-4BDF-93C6-8940415D72BC}" srcOrd="1" destOrd="0" presId="urn:microsoft.com/office/officeart/2018/2/layout/IconVerticalSolidList"/>
    <dgm:cxn modelId="{1ACB4E9A-F096-410A-B880-6B5ADF353629}" type="presParOf" srcId="{346241F2-A324-4684-AB04-51B411D3F0B5}" destId="{2C1B0606-970C-43E9-8A98-23EEF761FFD3}" srcOrd="2" destOrd="0" presId="urn:microsoft.com/office/officeart/2018/2/layout/IconVerticalSolidList"/>
    <dgm:cxn modelId="{C870C30F-B4E9-4A3F-96E5-AFF7D200A073}" type="presParOf" srcId="{346241F2-A324-4684-AB04-51B411D3F0B5}" destId="{E830F500-1DCB-4CA9-8B9F-DD87DE474C36}" srcOrd="3" destOrd="0" presId="urn:microsoft.com/office/officeart/2018/2/layout/IconVerticalSolidList"/>
    <dgm:cxn modelId="{2A862B02-BEEF-4D90-8755-582317793AEE}" type="presParOf" srcId="{86824A0C-748B-4CF8-BF86-35D355E4070C}" destId="{80296471-99C7-4329-A82E-C5125ED4421C}" srcOrd="1" destOrd="0" presId="urn:microsoft.com/office/officeart/2018/2/layout/IconVerticalSolidList"/>
    <dgm:cxn modelId="{693246C9-3C8A-4350-9BB4-18FE9246A9EC}" type="presParOf" srcId="{86824A0C-748B-4CF8-BF86-35D355E4070C}" destId="{A5985F16-18FF-4BA5-A9F9-84BFCB794313}" srcOrd="2" destOrd="0" presId="urn:microsoft.com/office/officeart/2018/2/layout/IconVerticalSolidList"/>
    <dgm:cxn modelId="{CFEFA2BE-C7D0-41EC-BAA8-52D0E8650126}" type="presParOf" srcId="{A5985F16-18FF-4BA5-A9F9-84BFCB794313}" destId="{14BE4C09-98B7-40DA-8E58-11EE10E14B24}" srcOrd="0" destOrd="0" presId="urn:microsoft.com/office/officeart/2018/2/layout/IconVerticalSolidList"/>
    <dgm:cxn modelId="{3D7B92A0-9A91-4CA1-9E0D-51B7C74BAB2A}" type="presParOf" srcId="{A5985F16-18FF-4BA5-A9F9-84BFCB794313}" destId="{06F37AA3-9454-49E1-BC1C-2987BE5D9192}" srcOrd="1" destOrd="0" presId="urn:microsoft.com/office/officeart/2018/2/layout/IconVerticalSolidList"/>
    <dgm:cxn modelId="{BDDFB396-C158-48B5-B3DA-D4945A658A3B}" type="presParOf" srcId="{A5985F16-18FF-4BA5-A9F9-84BFCB794313}" destId="{93A64B09-5CE5-4CE7-B0C5-DD813B731992}" srcOrd="2" destOrd="0" presId="urn:microsoft.com/office/officeart/2018/2/layout/IconVerticalSolidList"/>
    <dgm:cxn modelId="{CE117F3B-CCFC-4E86-B1FF-5FC0AEECF624}" type="presParOf" srcId="{A5985F16-18FF-4BA5-A9F9-84BFCB794313}" destId="{95F4EA8C-7158-44CE-8AE5-32591ED5B511}" srcOrd="3" destOrd="0" presId="urn:microsoft.com/office/officeart/2018/2/layout/IconVerticalSolidList"/>
    <dgm:cxn modelId="{67FDC61C-8445-4691-9D34-F5806A203332}" type="presParOf" srcId="{86824A0C-748B-4CF8-BF86-35D355E4070C}" destId="{4F61A0AD-3104-468E-9659-84835D39B7C6}" srcOrd="3" destOrd="0" presId="urn:microsoft.com/office/officeart/2018/2/layout/IconVerticalSolidList"/>
    <dgm:cxn modelId="{8E604261-2D71-4AB4-84F8-8D2D8F866AF3}" type="presParOf" srcId="{86824A0C-748B-4CF8-BF86-35D355E4070C}" destId="{59D3F462-836E-4AC0-B56D-20EBA85CD3D6}" srcOrd="4" destOrd="0" presId="urn:microsoft.com/office/officeart/2018/2/layout/IconVerticalSolidList"/>
    <dgm:cxn modelId="{35EF7035-89C5-4155-9966-8416462EBF23}" type="presParOf" srcId="{59D3F462-836E-4AC0-B56D-20EBA85CD3D6}" destId="{DF19EC0C-F290-44E1-9D73-F8187203AE05}" srcOrd="0" destOrd="0" presId="urn:microsoft.com/office/officeart/2018/2/layout/IconVerticalSolidList"/>
    <dgm:cxn modelId="{8981BC4E-3683-430D-981C-504A64A0EDD0}" type="presParOf" srcId="{59D3F462-836E-4AC0-B56D-20EBA85CD3D6}" destId="{63E9C0E3-D041-4548-B784-89BC13DA4366}" srcOrd="1" destOrd="0" presId="urn:microsoft.com/office/officeart/2018/2/layout/IconVerticalSolidList"/>
    <dgm:cxn modelId="{9B601031-B35B-40B1-A645-D96BA303D67F}" type="presParOf" srcId="{59D3F462-836E-4AC0-B56D-20EBA85CD3D6}" destId="{F58C3AA6-CA30-4779-84CC-397EC17293CB}" srcOrd="2" destOrd="0" presId="urn:microsoft.com/office/officeart/2018/2/layout/IconVerticalSolidList"/>
    <dgm:cxn modelId="{911B315F-9974-4D3E-8924-6C661C8B45DA}" type="presParOf" srcId="{59D3F462-836E-4AC0-B56D-20EBA85CD3D6}" destId="{5C3C4F1A-101D-4E76-99FE-87D27820E9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06BFA2-61A6-474A-9748-4E9C3FA6BF2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DAF4336-54AD-4514-99F6-66C684351DE8}">
      <dgm:prSet/>
      <dgm:spPr/>
      <dgm:t>
        <a:bodyPr/>
        <a:lstStyle/>
        <a:p>
          <a:r>
            <a:rPr lang="en-GB" b="0" i="0"/>
            <a:t>Review of the Gap Analysis, plan and related documentation</a:t>
          </a:r>
          <a:endParaRPr lang="en-US"/>
        </a:p>
      </dgm:t>
    </dgm:pt>
    <dgm:pt modelId="{B1C871FB-B946-441B-A568-25CEAD5FEDD3}" type="parTrans" cxnId="{3F99B9CD-AB31-4953-875F-88F895AA7CBB}">
      <dgm:prSet/>
      <dgm:spPr/>
      <dgm:t>
        <a:bodyPr/>
        <a:lstStyle/>
        <a:p>
          <a:endParaRPr lang="en-US"/>
        </a:p>
      </dgm:t>
    </dgm:pt>
    <dgm:pt modelId="{E609C95F-9E6D-4EB6-B5E2-CA7B79C61C65}" type="sibTrans" cxnId="{3F99B9CD-AB31-4953-875F-88F895AA7CBB}">
      <dgm:prSet/>
      <dgm:spPr/>
      <dgm:t>
        <a:bodyPr/>
        <a:lstStyle/>
        <a:p>
          <a:endParaRPr lang="en-US"/>
        </a:p>
      </dgm:t>
    </dgm:pt>
    <dgm:pt modelId="{80FAFC96-BB72-4C9B-8450-57B1B33083A6}">
      <dgm:prSet/>
      <dgm:spPr/>
      <dgm:t>
        <a:bodyPr/>
        <a:lstStyle/>
        <a:p>
          <a:r>
            <a:rPr lang="en-GB" b="0" i="0"/>
            <a:t>- On-site assessment (conducted at time of an organisation’s annual surveillance or reassessment).</a:t>
          </a:r>
          <a:endParaRPr lang="en-US"/>
        </a:p>
      </dgm:t>
    </dgm:pt>
    <dgm:pt modelId="{B4F45559-82F5-4A17-A913-8F7E13455944}" type="parTrans" cxnId="{B48506F8-3E69-4475-A587-70E51FDB652B}">
      <dgm:prSet/>
      <dgm:spPr/>
      <dgm:t>
        <a:bodyPr/>
        <a:lstStyle/>
        <a:p>
          <a:endParaRPr lang="en-US"/>
        </a:p>
      </dgm:t>
    </dgm:pt>
    <dgm:pt modelId="{D31457B0-E29F-42B8-A82B-58726425AB2F}" type="sibTrans" cxnId="{B48506F8-3E69-4475-A587-70E51FDB652B}">
      <dgm:prSet/>
      <dgm:spPr/>
      <dgm:t>
        <a:bodyPr/>
        <a:lstStyle/>
        <a:p>
          <a:endParaRPr lang="en-US"/>
        </a:p>
      </dgm:t>
    </dgm:pt>
    <dgm:pt modelId="{26A02729-04FA-43BB-A264-09CC0623ADAE}">
      <dgm:prSet/>
      <dgm:spPr/>
      <dgm:t>
        <a:bodyPr/>
        <a:lstStyle/>
        <a:p>
          <a:r>
            <a:rPr lang="en-GB"/>
            <a:t>Surface look at procedures/processes in place, looking a examples to support that process in place</a:t>
          </a:r>
          <a:endParaRPr lang="en-US"/>
        </a:p>
      </dgm:t>
    </dgm:pt>
    <dgm:pt modelId="{673B5B71-A648-4209-8F41-2D7C552F16F6}" type="parTrans" cxnId="{725AB730-32A2-4702-8358-2346193D1BC1}">
      <dgm:prSet/>
      <dgm:spPr/>
      <dgm:t>
        <a:bodyPr/>
        <a:lstStyle/>
        <a:p>
          <a:endParaRPr lang="en-US"/>
        </a:p>
      </dgm:t>
    </dgm:pt>
    <dgm:pt modelId="{99CC15FC-581A-42C4-9452-12B78AA43E8F}" type="sibTrans" cxnId="{725AB730-32A2-4702-8358-2346193D1BC1}">
      <dgm:prSet/>
      <dgm:spPr/>
      <dgm:t>
        <a:bodyPr/>
        <a:lstStyle/>
        <a:p>
          <a:endParaRPr lang="en-US"/>
        </a:p>
      </dgm:t>
    </dgm:pt>
    <dgm:pt modelId="{01CE4E6B-1F3A-4D8E-AAFF-0AA116D3FCB0}">
      <dgm:prSet/>
      <dgm:spPr/>
      <dgm:t>
        <a:bodyPr/>
        <a:lstStyle/>
        <a:p>
          <a:r>
            <a:rPr lang="en-GB"/>
            <a:t>Next assessment will be a deeper dive</a:t>
          </a:r>
          <a:endParaRPr lang="en-US"/>
        </a:p>
      </dgm:t>
    </dgm:pt>
    <dgm:pt modelId="{31365FF5-C0B9-42E6-B201-FF3A603EDD71}" type="parTrans" cxnId="{E6B1A7CA-C802-4DBE-BB7E-555707A5520C}">
      <dgm:prSet/>
      <dgm:spPr/>
      <dgm:t>
        <a:bodyPr/>
        <a:lstStyle/>
        <a:p>
          <a:endParaRPr lang="en-US"/>
        </a:p>
      </dgm:t>
    </dgm:pt>
    <dgm:pt modelId="{CDA1172A-604C-4CF2-9FCF-146073DEECA2}" type="sibTrans" cxnId="{E6B1A7CA-C802-4DBE-BB7E-555707A5520C}">
      <dgm:prSet/>
      <dgm:spPr/>
      <dgm:t>
        <a:bodyPr/>
        <a:lstStyle/>
        <a:p>
          <a:endParaRPr lang="en-US"/>
        </a:p>
      </dgm:t>
    </dgm:pt>
    <dgm:pt modelId="{03DBD56E-7298-40EB-B33A-A7B7C2DEB4DB}">
      <dgm:prSet/>
      <dgm:spPr/>
      <dgm:t>
        <a:bodyPr/>
        <a:lstStyle/>
        <a:p>
          <a:r>
            <a:rPr lang="en-GB"/>
            <a:t>Provide evidence where questions raised</a:t>
          </a:r>
          <a:endParaRPr lang="en-US"/>
        </a:p>
      </dgm:t>
    </dgm:pt>
    <dgm:pt modelId="{EF402BCE-E653-483D-85B0-F7DAEB271D37}" type="parTrans" cxnId="{921E6AFF-5124-4BE3-A6CA-FE656702C6CE}">
      <dgm:prSet/>
      <dgm:spPr/>
      <dgm:t>
        <a:bodyPr/>
        <a:lstStyle/>
        <a:p>
          <a:endParaRPr lang="en-US"/>
        </a:p>
      </dgm:t>
    </dgm:pt>
    <dgm:pt modelId="{4015F039-FEED-4E22-BF62-1D1B01C0BD74}" type="sibTrans" cxnId="{921E6AFF-5124-4BE3-A6CA-FE656702C6CE}">
      <dgm:prSet/>
      <dgm:spPr/>
      <dgm:t>
        <a:bodyPr/>
        <a:lstStyle/>
        <a:p>
          <a:endParaRPr lang="en-US"/>
        </a:p>
      </dgm:t>
    </dgm:pt>
    <dgm:pt modelId="{6F705090-C4D7-4EDC-8EA9-A46DD7384221}">
      <dgm:prSet/>
      <dgm:spPr/>
      <dgm:t>
        <a:bodyPr/>
        <a:lstStyle/>
        <a:p>
          <a:r>
            <a:rPr lang="en-GB"/>
            <a:t>We received 2 findings and 1 recommendation. </a:t>
          </a:r>
          <a:endParaRPr lang="en-US"/>
        </a:p>
      </dgm:t>
    </dgm:pt>
    <dgm:pt modelId="{4C4D0747-CAB4-4B47-B49E-7806B2C8EAA2}" type="parTrans" cxnId="{5AAF2491-E8B6-4778-8350-D759E588A1DB}">
      <dgm:prSet/>
      <dgm:spPr/>
      <dgm:t>
        <a:bodyPr/>
        <a:lstStyle/>
        <a:p>
          <a:endParaRPr lang="en-US"/>
        </a:p>
      </dgm:t>
    </dgm:pt>
    <dgm:pt modelId="{75324D95-708C-4520-A6A0-314F650408EC}" type="sibTrans" cxnId="{5AAF2491-E8B6-4778-8350-D759E588A1DB}">
      <dgm:prSet/>
      <dgm:spPr/>
      <dgm:t>
        <a:bodyPr/>
        <a:lstStyle/>
        <a:p>
          <a:endParaRPr lang="en-US"/>
        </a:p>
      </dgm:t>
    </dgm:pt>
    <dgm:pt modelId="{C364ACFF-3DF7-465C-A071-898BDCEE3846}" type="pres">
      <dgm:prSet presAssocID="{C006BFA2-61A6-474A-9748-4E9C3FA6BF21}" presName="root" presStyleCnt="0">
        <dgm:presLayoutVars>
          <dgm:dir/>
          <dgm:resizeHandles val="exact"/>
        </dgm:presLayoutVars>
      </dgm:prSet>
      <dgm:spPr/>
    </dgm:pt>
    <dgm:pt modelId="{76BB91E7-58BB-4C13-B98F-43705E3F49EA}" type="pres">
      <dgm:prSet presAssocID="{4DAF4336-54AD-4514-99F6-66C684351DE8}" presName="compNode" presStyleCnt="0"/>
      <dgm:spPr/>
    </dgm:pt>
    <dgm:pt modelId="{E89C92F9-6E0A-432C-8952-6818F874D0FA}" type="pres">
      <dgm:prSet presAssocID="{4DAF4336-54AD-4514-99F6-66C684351DE8}" presName="bgRect" presStyleLbl="bgShp" presStyleIdx="0" presStyleCnt="6"/>
      <dgm:spPr/>
    </dgm:pt>
    <dgm:pt modelId="{D9C46D82-B715-4D1D-B0FD-44694B9A4599}" type="pres">
      <dgm:prSet presAssocID="{4DAF4336-54AD-4514-99F6-66C684351DE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65938BA-5BEE-4385-A360-7AD096B76F46}" type="pres">
      <dgm:prSet presAssocID="{4DAF4336-54AD-4514-99F6-66C684351DE8}" presName="spaceRect" presStyleCnt="0"/>
      <dgm:spPr/>
    </dgm:pt>
    <dgm:pt modelId="{397C3193-015F-46BE-A661-A11455920CDB}" type="pres">
      <dgm:prSet presAssocID="{4DAF4336-54AD-4514-99F6-66C684351DE8}" presName="parTx" presStyleLbl="revTx" presStyleIdx="0" presStyleCnt="6">
        <dgm:presLayoutVars>
          <dgm:chMax val="0"/>
          <dgm:chPref val="0"/>
        </dgm:presLayoutVars>
      </dgm:prSet>
      <dgm:spPr/>
    </dgm:pt>
    <dgm:pt modelId="{F55DF4ED-9F1F-4C05-AB68-6B38399A5B85}" type="pres">
      <dgm:prSet presAssocID="{E609C95F-9E6D-4EB6-B5E2-CA7B79C61C65}" presName="sibTrans" presStyleCnt="0"/>
      <dgm:spPr/>
    </dgm:pt>
    <dgm:pt modelId="{390A0B31-A165-42B7-8548-BCF178EB61E7}" type="pres">
      <dgm:prSet presAssocID="{80FAFC96-BB72-4C9B-8450-57B1B33083A6}" presName="compNode" presStyleCnt="0"/>
      <dgm:spPr/>
    </dgm:pt>
    <dgm:pt modelId="{679F7290-0321-4914-B21D-CC63D005EE6B}" type="pres">
      <dgm:prSet presAssocID="{80FAFC96-BB72-4C9B-8450-57B1B33083A6}" presName="bgRect" presStyleLbl="bgShp" presStyleIdx="1" presStyleCnt="6"/>
      <dgm:spPr/>
    </dgm:pt>
    <dgm:pt modelId="{7A75384D-D6B6-492C-8D6A-9CEA388D1C28}" type="pres">
      <dgm:prSet presAssocID="{80FAFC96-BB72-4C9B-8450-57B1B33083A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curity Camera"/>
        </a:ext>
      </dgm:extLst>
    </dgm:pt>
    <dgm:pt modelId="{B656ECDB-9EBC-4F43-8FF9-8FE54080D65C}" type="pres">
      <dgm:prSet presAssocID="{80FAFC96-BB72-4C9B-8450-57B1B33083A6}" presName="spaceRect" presStyleCnt="0"/>
      <dgm:spPr/>
    </dgm:pt>
    <dgm:pt modelId="{B722B285-6424-458E-A896-DEA2F499AA7A}" type="pres">
      <dgm:prSet presAssocID="{80FAFC96-BB72-4C9B-8450-57B1B33083A6}" presName="parTx" presStyleLbl="revTx" presStyleIdx="1" presStyleCnt="6">
        <dgm:presLayoutVars>
          <dgm:chMax val="0"/>
          <dgm:chPref val="0"/>
        </dgm:presLayoutVars>
      </dgm:prSet>
      <dgm:spPr/>
    </dgm:pt>
    <dgm:pt modelId="{F46507C9-F7FC-470F-AF44-B23619E3749E}" type="pres">
      <dgm:prSet presAssocID="{D31457B0-E29F-42B8-A82B-58726425AB2F}" presName="sibTrans" presStyleCnt="0"/>
      <dgm:spPr/>
    </dgm:pt>
    <dgm:pt modelId="{57739FED-3A78-4C16-AB6F-8675A79963CB}" type="pres">
      <dgm:prSet presAssocID="{26A02729-04FA-43BB-A264-09CC0623ADAE}" presName="compNode" presStyleCnt="0"/>
      <dgm:spPr/>
    </dgm:pt>
    <dgm:pt modelId="{6DC76688-7C45-4DFA-B8A4-1385394E9AAF}" type="pres">
      <dgm:prSet presAssocID="{26A02729-04FA-43BB-A264-09CC0623ADAE}" presName="bgRect" presStyleLbl="bgShp" presStyleIdx="2" presStyleCnt="6"/>
      <dgm:spPr/>
    </dgm:pt>
    <dgm:pt modelId="{B598AC1D-59D6-4B5D-AEC8-AF6129D22435}" type="pres">
      <dgm:prSet presAssocID="{26A02729-04FA-43BB-A264-09CC0623ADAE}"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low"/>
        </a:ext>
      </dgm:extLst>
    </dgm:pt>
    <dgm:pt modelId="{BCB71A68-C91A-40B6-8ACD-CA8AF7C3B288}" type="pres">
      <dgm:prSet presAssocID="{26A02729-04FA-43BB-A264-09CC0623ADAE}" presName="spaceRect" presStyleCnt="0"/>
      <dgm:spPr/>
    </dgm:pt>
    <dgm:pt modelId="{C3976CFD-1E6A-437A-BCDB-9B720E38251E}" type="pres">
      <dgm:prSet presAssocID="{26A02729-04FA-43BB-A264-09CC0623ADAE}" presName="parTx" presStyleLbl="revTx" presStyleIdx="2" presStyleCnt="6">
        <dgm:presLayoutVars>
          <dgm:chMax val="0"/>
          <dgm:chPref val="0"/>
        </dgm:presLayoutVars>
      </dgm:prSet>
      <dgm:spPr/>
    </dgm:pt>
    <dgm:pt modelId="{64B8C3B3-EB88-452A-A068-36EE55FDD8BA}" type="pres">
      <dgm:prSet presAssocID="{99CC15FC-581A-42C4-9452-12B78AA43E8F}" presName="sibTrans" presStyleCnt="0"/>
      <dgm:spPr/>
    </dgm:pt>
    <dgm:pt modelId="{095F3244-761F-43C2-954C-60FA657E76A1}" type="pres">
      <dgm:prSet presAssocID="{01CE4E6B-1F3A-4D8E-AAFF-0AA116D3FCB0}" presName="compNode" presStyleCnt="0"/>
      <dgm:spPr/>
    </dgm:pt>
    <dgm:pt modelId="{470E500D-83C8-4DCE-B2B8-A1ED28263EC1}" type="pres">
      <dgm:prSet presAssocID="{01CE4E6B-1F3A-4D8E-AAFF-0AA116D3FCB0}" presName="bgRect" presStyleLbl="bgShp" presStyleIdx="3" presStyleCnt="6"/>
      <dgm:spPr/>
    </dgm:pt>
    <dgm:pt modelId="{D83A9A28-3756-4114-B3E0-31B896CBF122}" type="pres">
      <dgm:prSet presAssocID="{01CE4E6B-1F3A-4D8E-AAFF-0AA116D3FCB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63225644-A89E-4F20-93A0-81BCF65A0192}" type="pres">
      <dgm:prSet presAssocID="{01CE4E6B-1F3A-4D8E-AAFF-0AA116D3FCB0}" presName="spaceRect" presStyleCnt="0"/>
      <dgm:spPr/>
    </dgm:pt>
    <dgm:pt modelId="{916092B2-5B9A-4D1E-AA1C-FFC2A15B9A55}" type="pres">
      <dgm:prSet presAssocID="{01CE4E6B-1F3A-4D8E-AAFF-0AA116D3FCB0}" presName="parTx" presStyleLbl="revTx" presStyleIdx="3" presStyleCnt="6">
        <dgm:presLayoutVars>
          <dgm:chMax val="0"/>
          <dgm:chPref val="0"/>
        </dgm:presLayoutVars>
      </dgm:prSet>
      <dgm:spPr/>
    </dgm:pt>
    <dgm:pt modelId="{967B96A5-0C71-4A50-816E-40B1BA550871}" type="pres">
      <dgm:prSet presAssocID="{CDA1172A-604C-4CF2-9FCF-146073DEECA2}" presName="sibTrans" presStyleCnt="0"/>
      <dgm:spPr/>
    </dgm:pt>
    <dgm:pt modelId="{BEA8CA57-13D7-479B-BD88-B49F88582DE3}" type="pres">
      <dgm:prSet presAssocID="{03DBD56E-7298-40EB-B33A-A7B7C2DEB4DB}" presName="compNode" presStyleCnt="0"/>
      <dgm:spPr/>
    </dgm:pt>
    <dgm:pt modelId="{9E67D9C3-0D6E-4AB0-B130-0CB310A5C08B}" type="pres">
      <dgm:prSet presAssocID="{03DBD56E-7298-40EB-B33A-A7B7C2DEB4DB}" presName="bgRect" presStyleLbl="bgShp" presStyleIdx="4" presStyleCnt="6"/>
      <dgm:spPr/>
    </dgm:pt>
    <dgm:pt modelId="{C6F17C94-AA5A-4F36-9DCD-535251057918}" type="pres">
      <dgm:prSet presAssocID="{03DBD56E-7298-40EB-B33A-A7B7C2DEB4D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CBED2FCF-5A1E-427E-8351-C5BCC60B39DB}" type="pres">
      <dgm:prSet presAssocID="{03DBD56E-7298-40EB-B33A-A7B7C2DEB4DB}" presName="spaceRect" presStyleCnt="0"/>
      <dgm:spPr/>
    </dgm:pt>
    <dgm:pt modelId="{C421E4EC-BA43-43C1-8913-5C9707486E9D}" type="pres">
      <dgm:prSet presAssocID="{03DBD56E-7298-40EB-B33A-A7B7C2DEB4DB}" presName="parTx" presStyleLbl="revTx" presStyleIdx="4" presStyleCnt="6">
        <dgm:presLayoutVars>
          <dgm:chMax val="0"/>
          <dgm:chPref val="0"/>
        </dgm:presLayoutVars>
      </dgm:prSet>
      <dgm:spPr/>
    </dgm:pt>
    <dgm:pt modelId="{77DA9DAC-EAA9-4DF9-B364-ACFD4C260F55}" type="pres">
      <dgm:prSet presAssocID="{4015F039-FEED-4E22-BF62-1D1B01C0BD74}" presName="sibTrans" presStyleCnt="0"/>
      <dgm:spPr/>
    </dgm:pt>
    <dgm:pt modelId="{EC7D903F-AD4A-478F-B78C-22BA17637C62}" type="pres">
      <dgm:prSet presAssocID="{6F705090-C4D7-4EDC-8EA9-A46DD7384221}" presName="compNode" presStyleCnt="0"/>
      <dgm:spPr/>
    </dgm:pt>
    <dgm:pt modelId="{ADB50294-9B45-4FB0-AD9C-5F46CD41CEA7}" type="pres">
      <dgm:prSet presAssocID="{6F705090-C4D7-4EDC-8EA9-A46DD7384221}" presName="bgRect" presStyleLbl="bgShp" presStyleIdx="5" presStyleCnt="6"/>
      <dgm:spPr/>
    </dgm:pt>
    <dgm:pt modelId="{FFF5BB6C-4CD0-42EA-B740-F2B27C3BFEF4}" type="pres">
      <dgm:prSet presAssocID="{6F705090-C4D7-4EDC-8EA9-A46DD738422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arget Audience"/>
        </a:ext>
      </dgm:extLst>
    </dgm:pt>
    <dgm:pt modelId="{72279CCD-93FB-416C-9186-9BBC7B5F884F}" type="pres">
      <dgm:prSet presAssocID="{6F705090-C4D7-4EDC-8EA9-A46DD7384221}" presName="spaceRect" presStyleCnt="0"/>
      <dgm:spPr/>
    </dgm:pt>
    <dgm:pt modelId="{4A2C0A8B-19E4-40E7-B3F8-27487555408C}" type="pres">
      <dgm:prSet presAssocID="{6F705090-C4D7-4EDC-8EA9-A46DD7384221}" presName="parTx" presStyleLbl="revTx" presStyleIdx="5" presStyleCnt="6">
        <dgm:presLayoutVars>
          <dgm:chMax val="0"/>
          <dgm:chPref val="0"/>
        </dgm:presLayoutVars>
      </dgm:prSet>
      <dgm:spPr/>
    </dgm:pt>
  </dgm:ptLst>
  <dgm:cxnLst>
    <dgm:cxn modelId="{F451320D-D6CB-4AE1-AABB-3F25A8F40363}" type="presOf" srcId="{26A02729-04FA-43BB-A264-09CC0623ADAE}" destId="{C3976CFD-1E6A-437A-BCDB-9B720E38251E}" srcOrd="0" destOrd="0" presId="urn:microsoft.com/office/officeart/2018/2/layout/IconVerticalSolidList"/>
    <dgm:cxn modelId="{0B803C18-AAB6-415B-8ED5-04C8BF6F5CE1}" type="presOf" srcId="{03DBD56E-7298-40EB-B33A-A7B7C2DEB4DB}" destId="{C421E4EC-BA43-43C1-8913-5C9707486E9D}" srcOrd="0" destOrd="0" presId="urn:microsoft.com/office/officeart/2018/2/layout/IconVerticalSolidList"/>
    <dgm:cxn modelId="{701F281A-3C60-4C03-80B0-7E1420C79F0A}" type="presOf" srcId="{C006BFA2-61A6-474A-9748-4E9C3FA6BF21}" destId="{C364ACFF-3DF7-465C-A071-898BDCEE3846}" srcOrd="0" destOrd="0" presId="urn:microsoft.com/office/officeart/2018/2/layout/IconVerticalSolidList"/>
    <dgm:cxn modelId="{725AB730-32A2-4702-8358-2346193D1BC1}" srcId="{C006BFA2-61A6-474A-9748-4E9C3FA6BF21}" destId="{26A02729-04FA-43BB-A264-09CC0623ADAE}" srcOrd="2" destOrd="0" parTransId="{673B5B71-A648-4209-8F41-2D7C552F16F6}" sibTransId="{99CC15FC-581A-42C4-9452-12B78AA43E8F}"/>
    <dgm:cxn modelId="{5AAF2491-E8B6-4778-8350-D759E588A1DB}" srcId="{C006BFA2-61A6-474A-9748-4E9C3FA6BF21}" destId="{6F705090-C4D7-4EDC-8EA9-A46DD7384221}" srcOrd="5" destOrd="0" parTransId="{4C4D0747-CAB4-4B47-B49E-7806B2C8EAA2}" sibTransId="{75324D95-708C-4520-A6A0-314F650408EC}"/>
    <dgm:cxn modelId="{8B59E99A-1631-44B8-A4A5-11ED5DB7EE2D}" type="presOf" srcId="{4DAF4336-54AD-4514-99F6-66C684351DE8}" destId="{397C3193-015F-46BE-A661-A11455920CDB}" srcOrd="0" destOrd="0" presId="urn:microsoft.com/office/officeart/2018/2/layout/IconVerticalSolidList"/>
    <dgm:cxn modelId="{E25DEABE-58C4-4885-8424-5A047D4B1D97}" type="presOf" srcId="{80FAFC96-BB72-4C9B-8450-57B1B33083A6}" destId="{B722B285-6424-458E-A896-DEA2F499AA7A}" srcOrd="0" destOrd="0" presId="urn:microsoft.com/office/officeart/2018/2/layout/IconVerticalSolidList"/>
    <dgm:cxn modelId="{49764BC8-B18C-4C08-AED0-762A0FC8697B}" type="presOf" srcId="{01CE4E6B-1F3A-4D8E-AAFF-0AA116D3FCB0}" destId="{916092B2-5B9A-4D1E-AA1C-FFC2A15B9A55}" srcOrd="0" destOrd="0" presId="urn:microsoft.com/office/officeart/2018/2/layout/IconVerticalSolidList"/>
    <dgm:cxn modelId="{E6B1A7CA-C802-4DBE-BB7E-555707A5520C}" srcId="{C006BFA2-61A6-474A-9748-4E9C3FA6BF21}" destId="{01CE4E6B-1F3A-4D8E-AAFF-0AA116D3FCB0}" srcOrd="3" destOrd="0" parTransId="{31365FF5-C0B9-42E6-B201-FF3A603EDD71}" sibTransId="{CDA1172A-604C-4CF2-9FCF-146073DEECA2}"/>
    <dgm:cxn modelId="{3F99B9CD-AB31-4953-875F-88F895AA7CBB}" srcId="{C006BFA2-61A6-474A-9748-4E9C3FA6BF21}" destId="{4DAF4336-54AD-4514-99F6-66C684351DE8}" srcOrd="0" destOrd="0" parTransId="{B1C871FB-B946-441B-A568-25CEAD5FEDD3}" sibTransId="{E609C95F-9E6D-4EB6-B5E2-CA7B79C61C65}"/>
    <dgm:cxn modelId="{876146EF-D841-45CD-9F70-858692BE2682}" type="presOf" srcId="{6F705090-C4D7-4EDC-8EA9-A46DD7384221}" destId="{4A2C0A8B-19E4-40E7-B3F8-27487555408C}" srcOrd="0" destOrd="0" presId="urn:microsoft.com/office/officeart/2018/2/layout/IconVerticalSolidList"/>
    <dgm:cxn modelId="{B48506F8-3E69-4475-A587-70E51FDB652B}" srcId="{C006BFA2-61A6-474A-9748-4E9C3FA6BF21}" destId="{80FAFC96-BB72-4C9B-8450-57B1B33083A6}" srcOrd="1" destOrd="0" parTransId="{B4F45559-82F5-4A17-A913-8F7E13455944}" sibTransId="{D31457B0-E29F-42B8-A82B-58726425AB2F}"/>
    <dgm:cxn modelId="{921E6AFF-5124-4BE3-A6CA-FE656702C6CE}" srcId="{C006BFA2-61A6-474A-9748-4E9C3FA6BF21}" destId="{03DBD56E-7298-40EB-B33A-A7B7C2DEB4DB}" srcOrd="4" destOrd="0" parTransId="{EF402BCE-E653-483D-85B0-F7DAEB271D37}" sibTransId="{4015F039-FEED-4E22-BF62-1D1B01C0BD74}"/>
    <dgm:cxn modelId="{4738CB15-29FD-483F-8524-A5BE6396E8E8}" type="presParOf" srcId="{C364ACFF-3DF7-465C-A071-898BDCEE3846}" destId="{76BB91E7-58BB-4C13-B98F-43705E3F49EA}" srcOrd="0" destOrd="0" presId="urn:microsoft.com/office/officeart/2018/2/layout/IconVerticalSolidList"/>
    <dgm:cxn modelId="{6B9F6806-A0D5-48B6-B168-302BD59A5B49}" type="presParOf" srcId="{76BB91E7-58BB-4C13-B98F-43705E3F49EA}" destId="{E89C92F9-6E0A-432C-8952-6818F874D0FA}" srcOrd="0" destOrd="0" presId="urn:microsoft.com/office/officeart/2018/2/layout/IconVerticalSolidList"/>
    <dgm:cxn modelId="{CA754B29-9933-4EB4-BA66-80A750AE1099}" type="presParOf" srcId="{76BB91E7-58BB-4C13-B98F-43705E3F49EA}" destId="{D9C46D82-B715-4D1D-B0FD-44694B9A4599}" srcOrd="1" destOrd="0" presId="urn:microsoft.com/office/officeart/2018/2/layout/IconVerticalSolidList"/>
    <dgm:cxn modelId="{C47002DE-C29C-4166-9BC4-DE2A0383C289}" type="presParOf" srcId="{76BB91E7-58BB-4C13-B98F-43705E3F49EA}" destId="{B65938BA-5BEE-4385-A360-7AD096B76F46}" srcOrd="2" destOrd="0" presId="urn:microsoft.com/office/officeart/2018/2/layout/IconVerticalSolidList"/>
    <dgm:cxn modelId="{8E13FDE4-1DF3-4C1C-86EF-AA8D67CE8177}" type="presParOf" srcId="{76BB91E7-58BB-4C13-B98F-43705E3F49EA}" destId="{397C3193-015F-46BE-A661-A11455920CDB}" srcOrd="3" destOrd="0" presId="urn:microsoft.com/office/officeart/2018/2/layout/IconVerticalSolidList"/>
    <dgm:cxn modelId="{68DC623E-F467-412E-9F71-B9FFF702B648}" type="presParOf" srcId="{C364ACFF-3DF7-465C-A071-898BDCEE3846}" destId="{F55DF4ED-9F1F-4C05-AB68-6B38399A5B85}" srcOrd="1" destOrd="0" presId="urn:microsoft.com/office/officeart/2018/2/layout/IconVerticalSolidList"/>
    <dgm:cxn modelId="{A627D785-436B-4575-ABF3-FBADBA8102A6}" type="presParOf" srcId="{C364ACFF-3DF7-465C-A071-898BDCEE3846}" destId="{390A0B31-A165-42B7-8548-BCF178EB61E7}" srcOrd="2" destOrd="0" presId="urn:microsoft.com/office/officeart/2018/2/layout/IconVerticalSolidList"/>
    <dgm:cxn modelId="{B67C0F4B-3ABC-427A-B2F2-69B0DDE9E219}" type="presParOf" srcId="{390A0B31-A165-42B7-8548-BCF178EB61E7}" destId="{679F7290-0321-4914-B21D-CC63D005EE6B}" srcOrd="0" destOrd="0" presId="urn:microsoft.com/office/officeart/2018/2/layout/IconVerticalSolidList"/>
    <dgm:cxn modelId="{B6BA608F-3E81-4DC4-91B0-1D7F0D70A496}" type="presParOf" srcId="{390A0B31-A165-42B7-8548-BCF178EB61E7}" destId="{7A75384D-D6B6-492C-8D6A-9CEA388D1C28}" srcOrd="1" destOrd="0" presId="urn:microsoft.com/office/officeart/2018/2/layout/IconVerticalSolidList"/>
    <dgm:cxn modelId="{1B4CE43E-8540-4F96-ADCF-8B4580018FF7}" type="presParOf" srcId="{390A0B31-A165-42B7-8548-BCF178EB61E7}" destId="{B656ECDB-9EBC-4F43-8FF9-8FE54080D65C}" srcOrd="2" destOrd="0" presId="urn:microsoft.com/office/officeart/2018/2/layout/IconVerticalSolidList"/>
    <dgm:cxn modelId="{1E9844F6-D269-4A11-9555-89983DE85542}" type="presParOf" srcId="{390A0B31-A165-42B7-8548-BCF178EB61E7}" destId="{B722B285-6424-458E-A896-DEA2F499AA7A}" srcOrd="3" destOrd="0" presId="urn:microsoft.com/office/officeart/2018/2/layout/IconVerticalSolidList"/>
    <dgm:cxn modelId="{C00232DF-AA8E-4356-9E67-BD6BB8C75BC1}" type="presParOf" srcId="{C364ACFF-3DF7-465C-A071-898BDCEE3846}" destId="{F46507C9-F7FC-470F-AF44-B23619E3749E}" srcOrd="3" destOrd="0" presId="urn:microsoft.com/office/officeart/2018/2/layout/IconVerticalSolidList"/>
    <dgm:cxn modelId="{B9851E26-FEDF-4412-BEB2-76776B6D444C}" type="presParOf" srcId="{C364ACFF-3DF7-465C-A071-898BDCEE3846}" destId="{57739FED-3A78-4C16-AB6F-8675A79963CB}" srcOrd="4" destOrd="0" presId="urn:microsoft.com/office/officeart/2018/2/layout/IconVerticalSolidList"/>
    <dgm:cxn modelId="{0E040D3C-199D-4FB0-B8FB-0B840043B4E2}" type="presParOf" srcId="{57739FED-3A78-4C16-AB6F-8675A79963CB}" destId="{6DC76688-7C45-4DFA-B8A4-1385394E9AAF}" srcOrd="0" destOrd="0" presId="urn:microsoft.com/office/officeart/2018/2/layout/IconVerticalSolidList"/>
    <dgm:cxn modelId="{DD38F15B-AC67-4718-B6F7-A0CAF19FB9E1}" type="presParOf" srcId="{57739FED-3A78-4C16-AB6F-8675A79963CB}" destId="{B598AC1D-59D6-4B5D-AEC8-AF6129D22435}" srcOrd="1" destOrd="0" presId="urn:microsoft.com/office/officeart/2018/2/layout/IconVerticalSolidList"/>
    <dgm:cxn modelId="{2523D3AE-7375-40E1-BF91-8B8462E6FCD7}" type="presParOf" srcId="{57739FED-3A78-4C16-AB6F-8675A79963CB}" destId="{BCB71A68-C91A-40B6-8ACD-CA8AF7C3B288}" srcOrd="2" destOrd="0" presId="urn:microsoft.com/office/officeart/2018/2/layout/IconVerticalSolidList"/>
    <dgm:cxn modelId="{2D8C6917-B5E6-41BC-9FB2-916DD9B09C57}" type="presParOf" srcId="{57739FED-3A78-4C16-AB6F-8675A79963CB}" destId="{C3976CFD-1E6A-437A-BCDB-9B720E38251E}" srcOrd="3" destOrd="0" presId="urn:microsoft.com/office/officeart/2018/2/layout/IconVerticalSolidList"/>
    <dgm:cxn modelId="{489A19A8-EA7C-4E28-972F-308A5F5BFB48}" type="presParOf" srcId="{C364ACFF-3DF7-465C-A071-898BDCEE3846}" destId="{64B8C3B3-EB88-452A-A068-36EE55FDD8BA}" srcOrd="5" destOrd="0" presId="urn:microsoft.com/office/officeart/2018/2/layout/IconVerticalSolidList"/>
    <dgm:cxn modelId="{5E8E08CC-1024-4CB5-8077-946F1C65EFA1}" type="presParOf" srcId="{C364ACFF-3DF7-465C-A071-898BDCEE3846}" destId="{095F3244-761F-43C2-954C-60FA657E76A1}" srcOrd="6" destOrd="0" presId="urn:microsoft.com/office/officeart/2018/2/layout/IconVerticalSolidList"/>
    <dgm:cxn modelId="{147E14FE-26DF-45AE-B3AA-A958D3FCE719}" type="presParOf" srcId="{095F3244-761F-43C2-954C-60FA657E76A1}" destId="{470E500D-83C8-4DCE-B2B8-A1ED28263EC1}" srcOrd="0" destOrd="0" presId="urn:microsoft.com/office/officeart/2018/2/layout/IconVerticalSolidList"/>
    <dgm:cxn modelId="{F31453E1-301B-45B7-AA51-399CEB5C6EA0}" type="presParOf" srcId="{095F3244-761F-43C2-954C-60FA657E76A1}" destId="{D83A9A28-3756-4114-B3E0-31B896CBF122}" srcOrd="1" destOrd="0" presId="urn:microsoft.com/office/officeart/2018/2/layout/IconVerticalSolidList"/>
    <dgm:cxn modelId="{605BB888-3348-4040-8960-9DC070E1F030}" type="presParOf" srcId="{095F3244-761F-43C2-954C-60FA657E76A1}" destId="{63225644-A89E-4F20-93A0-81BCF65A0192}" srcOrd="2" destOrd="0" presId="urn:microsoft.com/office/officeart/2018/2/layout/IconVerticalSolidList"/>
    <dgm:cxn modelId="{FA2EC4B1-29FC-4114-A767-23505F6BA5E2}" type="presParOf" srcId="{095F3244-761F-43C2-954C-60FA657E76A1}" destId="{916092B2-5B9A-4D1E-AA1C-FFC2A15B9A55}" srcOrd="3" destOrd="0" presId="urn:microsoft.com/office/officeart/2018/2/layout/IconVerticalSolidList"/>
    <dgm:cxn modelId="{E584BEF7-741D-4123-9D4C-90C15982EE39}" type="presParOf" srcId="{C364ACFF-3DF7-465C-A071-898BDCEE3846}" destId="{967B96A5-0C71-4A50-816E-40B1BA550871}" srcOrd="7" destOrd="0" presId="urn:microsoft.com/office/officeart/2018/2/layout/IconVerticalSolidList"/>
    <dgm:cxn modelId="{138017C2-59BF-4838-BE68-37C3245D9341}" type="presParOf" srcId="{C364ACFF-3DF7-465C-A071-898BDCEE3846}" destId="{BEA8CA57-13D7-479B-BD88-B49F88582DE3}" srcOrd="8" destOrd="0" presId="urn:microsoft.com/office/officeart/2018/2/layout/IconVerticalSolidList"/>
    <dgm:cxn modelId="{7C9E174B-C274-4AE4-A5CF-6C9202383358}" type="presParOf" srcId="{BEA8CA57-13D7-479B-BD88-B49F88582DE3}" destId="{9E67D9C3-0D6E-4AB0-B130-0CB310A5C08B}" srcOrd="0" destOrd="0" presId="urn:microsoft.com/office/officeart/2018/2/layout/IconVerticalSolidList"/>
    <dgm:cxn modelId="{C34C4D7B-5711-43A5-88E0-C72C910749C4}" type="presParOf" srcId="{BEA8CA57-13D7-479B-BD88-B49F88582DE3}" destId="{C6F17C94-AA5A-4F36-9DCD-535251057918}" srcOrd="1" destOrd="0" presId="urn:microsoft.com/office/officeart/2018/2/layout/IconVerticalSolidList"/>
    <dgm:cxn modelId="{B8992783-C0E8-4607-9B2F-619286697415}" type="presParOf" srcId="{BEA8CA57-13D7-479B-BD88-B49F88582DE3}" destId="{CBED2FCF-5A1E-427E-8351-C5BCC60B39DB}" srcOrd="2" destOrd="0" presId="urn:microsoft.com/office/officeart/2018/2/layout/IconVerticalSolidList"/>
    <dgm:cxn modelId="{78E78260-E845-4361-BC49-CAE85A559739}" type="presParOf" srcId="{BEA8CA57-13D7-479B-BD88-B49F88582DE3}" destId="{C421E4EC-BA43-43C1-8913-5C9707486E9D}" srcOrd="3" destOrd="0" presId="urn:microsoft.com/office/officeart/2018/2/layout/IconVerticalSolidList"/>
    <dgm:cxn modelId="{A864A371-4685-4D0D-B174-CB37905D34B4}" type="presParOf" srcId="{C364ACFF-3DF7-465C-A071-898BDCEE3846}" destId="{77DA9DAC-EAA9-4DF9-B364-ACFD4C260F55}" srcOrd="9" destOrd="0" presId="urn:microsoft.com/office/officeart/2018/2/layout/IconVerticalSolidList"/>
    <dgm:cxn modelId="{19801CE6-964E-447E-A29E-D91678A3D22E}" type="presParOf" srcId="{C364ACFF-3DF7-465C-A071-898BDCEE3846}" destId="{EC7D903F-AD4A-478F-B78C-22BA17637C62}" srcOrd="10" destOrd="0" presId="urn:microsoft.com/office/officeart/2018/2/layout/IconVerticalSolidList"/>
    <dgm:cxn modelId="{73EA5FFC-A690-494B-957D-AAD9A429E008}" type="presParOf" srcId="{EC7D903F-AD4A-478F-B78C-22BA17637C62}" destId="{ADB50294-9B45-4FB0-AD9C-5F46CD41CEA7}" srcOrd="0" destOrd="0" presId="urn:microsoft.com/office/officeart/2018/2/layout/IconVerticalSolidList"/>
    <dgm:cxn modelId="{D9FF9C82-7EF3-4C15-BF70-07A260D3BF42}" type="presParOf" srcId="{EC7D903F-AD4A-478F-B78C-22BA17637C62}" destId="{FFF5BB6C-4CD0-42EA-B740-F2B27C3BFEF4}" srcOrd="1" destOrd="0" presId="urn:microsoft.com/office/officeart/2018/2/layout/IconVerticalSolidList"/>
    <dgm:cxn modelId="{1664B979-1135-42B0-A999-1B1B8D084DBB}" type="presParOf" srcId="{EC7D903F-AD4A-478F-B78C-22BA17637C62}" destId="{72279CCD-93FB-416C-9186-9BBC7B5F884F}" srcOrd="2" destOrd="0" presId="urn:microsoft.com/office/officeart/2018/2/layout/IconVerticalSolidList"/>
    <dgm:cxn modelId="{371BA07D-4EE3-4FCB-BB27-9078D1B6E361}" type="presParOf" srcId="{EC7D903F-AD4A-478F-B78C-22BA17637C62}" destId="{4A2C0A8B-19E4-40E7-B3F8-27487555408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A3E74-D025-4A73-BCEA-154A730991BA}">
      <dsp:nvSpPr>
        <dsp:cNvPr id="0" name=""/>
        <dsp:cNvSpPr/>
      </dsp:nvSpPr>
      <dsp:spPr>
        <a:xfrm>
          <a:off x="0" y="2498576"/>
          <a:ext cx="8624081"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42429E4-E4DB-436F-9E92-402BFAC00825}">
      <dsp:nvSpPr>
        <dsp:cNvPr id="0" name=""/>
        <dsp:cNvSpPr/>
      </dsp:nvSpPr>
      <dsp:spPr>
        <a:xfrm rot="8100000">
          <a:off x="77841" y="575824"/>
          <a:ext cx="367486" cy="367486"/>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7AE5CBA-B95E-4768-9928-5363B45F0AC3}">
      <dsp:nvSpPr>
        <dsp:cNvPr id="0" name=""/>
        <dsp:cNvSpPr/>
      </dsp:nvSpPr>
      <dsp:spPr>
        <a:xfrm>
          <a:off x="118665" y="616648"/>
          <a:ext cx="285837" cy="28583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7F581E61-87E5-4A31-94FE-10A65B00D239}">
      <dsp:nvSpPr>
        <dsp:cNvPr id="0" name=""/>
        <dsp:cNvSpPr/>
      </dsp:nvSpPr>
      <dsp:spPr>
        <a:xfrm>
          <a:off x="521436" y="1019419"/>
          <a:ext cx="2871388" cy="147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December -ISO15189:2022 Published </a:t>
          </a:r>
        </a:p>
      </dsp:txBody>
      <dsp:txXfrm>
        <a:off x="521436" y="1019419"/>
        <a:ext cx="2871388" cy="1479156"/>
      </dsp:txXfrm>
    </dsp:sp>
    <dsp:sp modelId="{6885BEEF-5257-4A77-B92A-EA44EBEB0F4F}">
      <dsp:nvSpPr>
        <dsp:cNvPr id="0" name=""/>
        <dsp:cNvSpPr/>
      </dsp:nvSpPr>
      <dsp:spPr>
        <a:xfrm>
          <a:off x="521436" y="499715"/>
          <a:ext cx="2871388" cy="51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2022</a:t>
          </a:r>
        </a:p>
      </dsp:txBody>
      <dsp:txXfrm>
        <a:off x="521436" y="499715"/>
        <a:ext cx="2871388" cy="519703"/>
      </dsp:txXfrm>
    </dsp:sp>
    <dsp:sp modelId="{30B0BCBC-046E-4C22-8FCA-BAC4771EEFF6}">
      <dsp:nvSpPr>
        <dsp:cNvPr id="0" name=""/>
        <dsp:cNvSpPr/>
      </dsp:nvSpPr>
      <dsp:spPr>
        <a:xfrm>
          <a:off x="261584" y="1019419"/>
          <a:ext cx="0" cy="147915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B1956B5-E33C-47B9-8A77-E948690172B2}">
      <dsp:nvSpPr>
        <dsp:cNvPr id="0" name=""/>
        <dsp:cNvSpPr/>
      </dsp:nvSpPr>
      <dsp:spPr>
        <a:xfrm>
          <a:off x="213409" y="2451802"/>
          <a:ext cx="93546" cy="9354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EB2513C-4C9E-4840-A7CC-7A5654BAA004}">
      <dsp:nvSpPr>
        <dsp:cNvPr id="0" name=""/>
        <dsp:cNvSpPr/>
      </dsp:nvSpPr>
      <dsp:spPr>
        <a:xfrm rot="18900000">
          <a:off x="1798211" y="4053841"/>
          <a:ext cx="367486" cy="367486"/>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97995E6-E205-4E1C-BAA3-79E081FC5BBA}">
      <dsp:nvSpPr>
        <dsp:cNvPr id="0" name=""/>
        <dsp:cNvSpPr/>
      </dsp:nvSpPr>
      <dsp:spPr>
        <a:xfrm>
          <a:off x="1839036" y="4094666"/>
          <a:ext cx="285837" cy="28583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360C098-3946-4E69-8A73-06D779B81866}">
      <dsp:nvSpPr>
        <dsp:cNvPr id="0" name=""/>
        <dsp:cNvSpPr/>
      </dsp:nvSpPr>
      <dsp:spPr>
        <a:xfrm>
          <a:off x="2241806" y="2498576"/>
          <a:ext cx="2871388" cy="147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UKAS Training for assessors &amp; Laboratories start working towards, completing gap analysis and making changes to documentation, audits etc.</a:t>
          </a:r>
        </a:p>
      </dsp:txBody>
      <dsp:txXfrm>
        <a:off x="2241806" y="2498576"/>
        <a:ext cx="2871388" cy="1479156"/>
      </dsp:txXfrm>
    </dsp:sp>
    <dsp:sp modelId="{7F03B5CF-C8E1-4D0E-8C9A-79F8805E5FBE}">
      <dsp:nvSpPr>
        <dsp:cNvPr id="0" name=""/>
        <dsp:cNvSpPr/>
      </dsp:nvSpPr>
      <dsp:spPr>
        <a:xfrm>
          <a:off x="2241806" y="3977732"/>
          <a:ext cx="2871388" cy="51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2023</a:t>
          </a:r>
        </a:p>
      </dsp:txBody>
      <dsp:txXfrm>
        <a:off x="2241806" y="3977732"/>
        <a:ext cx="2871388" cy="519703"/>
      </dsp:txXfrm>
    </dsp:sp>
    <dsp:sp modelId="{DE47D19F-1820-4CAB-9823-914574520413}">
      <dsp:nvSpPr>
        <dsp:cNvPr id="0" name=""/>
        <dsp:cNvSpPr/>
      </dsp:nvSpPr>
      <dsp:spPr>
        <a:xfrm>
          <a:off x="1981954" y="2498576"/>
          <a:ext cx="0" cy="147915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C4EAF5A7-F137-42A7-B988-E54841AF7366}">
      <dsp:nvSpPr>
        <dsp:cNvPr id="0" name=""/>
        <dsp:cNvSpPr/>
      </dsp:nvSpPr>
      <dsp:spPr>
        <a:xfrm>
          <a:off x="1933779" y="2451802"/>
          <a:ext cx="93546" cy="9354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0914A6A-8C02-43DA-9D8B-A92E58D6A573}">
      <dsp:nvSpPr>
        <dsp:cNvPr id="0" name=""/>
        <dsp:cNvSpPr/>
      </dsp:nvSpPr>
      <dsp:spPr>
        <a:xfrm rot="8100000">
          <a:off x="3518582" y="575824"/>
          <a:ext cx="367486" cy="367486"/>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2B01F3A-AE5E-4E36-B280-D7809AB4CB81}">
      <dsp:nvSpPr>
        <dsp:cNvPr id="0" name=""/>
        <dsp:cNvSpPr/>
      </dsp:nvSpPr>
      <dsp:spPr>
        <a:xfrm>
          <a:off x="3559407" y="616648"/>
          <a:ext cx="285837" cy="28583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B6935064-3013-4EBD-9D70-4759F570571E}">
      <dsp:nvSpPr>
        <dsp:cNvPr id="0" name=""/>
        <dsp:cNvSpPr/>
      </dsp:nvSpPr>
      <dsp:spPr>
        <a:xfrm>
          <a:off x="3962177" y="1019419"/>
          <a:ext cx="2871388" cy="147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Assessment to 2012 with transition to 2022</a:t>
          </a:r>
        </a:p>
      </dsp:txBody>
      <dsp:txXfrm>
        <a:off x="3962177" y="1019419"/>
        <a:ext cx="2871388" cy="1479156"/>
      </dsp:txXfrm>
    </dsp:sp>
    <dsp:sp modelId="{71AECAAE-95FC-4E0B-AF7D-FED336B78D07}">
      <dsp:nvSpPr>
        <dsp:cNvPr id="0" name=""/>
        <dsp:cNvSpPr/>
      </dsp:nvSpPr>
      <dsp:spPr>
        <a:xfrm>
          <a:off x="3962177" y="499715"/>
          <a:ext cx="2871388" cy="51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2024</a:t>
          </a:r>
        </a:p>
      </dsp:txBody>
      <dsp:txXfrm>
        <a:off x="3962177" y="499715"/>
        <a:ext cx="2871388" cy="519703"/>
      </dsp:txXfrm>
    </dsp:sp>
    <dsp:sp modelId="{B0FADACE-0FDD-4A3F-8288-647DF08B14AD}">
      <dsp:nvSpPr>
        <dsp:cNvPr id="0" name=""/>
        <dsp:cNvSpPr/>
      </dsp:nvSpPr>
      <dsp:spPr>
        <a:xfrm>
          <a:off x="3702325" y="1019419"/>
          <a:ext cx="0" cy="147915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9A17BF7E-0886-4476-B881-CC4B7739A14A}">
      <dsp:nvSpPr>
        <dsp:cNvPr id="0" name=""/>
        <dsp:cNvSpPr/>
      </dsp:nvSpPr>
      <dsp:spPr>
        <a:xfrm>
          <a:off x="3654150" y="2451802"/>
          <a:ext cx="93546" cy="9354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698E943-FA49-43C2-B699-D786DFCE8ED4}">
      <dsp:nvSpPr>
        <dsp:cNvPr id="0" name=""/>
        <dsp:cNvSpPr/>
      </dsp:nvSpPr>
      <dsp:spPr>
        <a:xfrm rot="18900000">
          <a:off x="5238953" y="4053841"/>
          <a:ext cx="367486" cy="367486"/>
        </a:xfrm>
        <a:prstGeom prst="teardrop">
          <a:avLst>
            <a:gd name="adj" fmla="val 11500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CF5F0A5-B841-40BC-934A-46CA4D83D5D8}">
      <dsp:nvSpPr>
        <dsp:cNvPr id="0" name=""/>
        <dsp:cNvSpPr/>
      </dsp:nvSpPr>
      <dsp:spPr>
        <a:xfrm>
          <a:off x="5279777" y="4094666"/>
          <a:ext cx="285837" cy="285837"/>
        </a:xfrm>
        <a:prstGeom prst="ellipse">
          <a:avLst/>
        </a:prstGeom>
        <a:solidFill>
          <a:schemeClr val="lt1">
            <a:alpha val="9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1D6A0834-64E3-4B86-8DCD-DE8CDD290804}">
      <dsp:nvSpPr>
        <dsp:cNvPr id="0" name=""/>
        <dsp:cNvSpPr/>
      </dsp:nvSpPr>
      <dsp:spPr>
        <a:xfrm>
          <a:off x="5682548" y="2498576"/>
          <a:ext cx="2871388" cy="1479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Transitioned to 2022 as ISO 15189:2012 Medical laboratories – Requirements for quality and competence ceases to be valid as of 06 December 2025.</a:t>
          </a:r>
        </a:p>
      </dsp:txBody>
      <dsp:txXfrm>
        <a:off x="5682548" y="2498576"/>
        <a:ext cx="2871388" cy="1479156"/>
      </dsp:txXfrm>
    </dsp:sp>
    <dsp:sp modelId="{5A2723DF-E12A-4031-8748-09157DF5C253}">
      <dsp:nvSpPr>
        <dsp:cNvPr id="0" name=""/>
        <dsp:cNvSpPr/>
      </dsp:nvSpPr>
      <dsp:spPr>
        <a:xfrm>
          <a:off x="5682548" y="3977732"/>
          <a:ext cx="2871388" cy="519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2025</a:t>
          </a:r>
        </a:p>
      </dsp:txBody>
      <dsp:txXfrm>
        <a:off x="5682548" y="3977732"/>
        <a:ext cx="2871388" cy="519703"/>
      </dsp:txXfrm>
    </dsp:sp>
    <dsp:sp modelId="{40FEE33E-F01A-4CFB-A736-F4406D0AC1A5}">
      <dsp:nvSpPr>
        <dsp:cNvPr id="0" name=""/>
        <dsp:cNvSpPr/>
      </dsp:nvSpPr>
      <dsp:spPr>
        <a:xfrm>
          <a:off x="5422696" y="2498576"/>
          <a:ext cx="0" cy="1479156"/>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3A70CD9-9D23-4529-8DF7-EA7A59ED567C}">
      <dsp:nvSpPr>
        <dsp:cNvPr id="0" name=""/>
        <dsp:cNvSpPr/>
      </dsp:nvSpPr>
      <dsp:spPr>
        <a:xfrm>
          <a:off x="5374521" y="2451802"/>
          <a:ext cx="93546" cy="9354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A7A83-71BE-4725-938A-F7E77794AC09}">
      <dsp:nvSpPr>
        <dsp:cNvPr id="0" name=""/>
        <dsp:cNvSpPr/>
      </dsp:nvSpPr>
      <dsp:spPr>
        <a:xfrm>
          <a:off x="0" y="2440"/>
          <a:ext cx="862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A76354-9C29-40B1-9970-763C5C5B3C3F}">
      <dsp:nvSpPr>
        <dsp:cNvPr id="0" name=""/>
        <dsp:cNvSpPr/>
      </dsp:nvSpPr>
      <dsp:spPr>
        <a:xfrm>
          <a:off x="0" y="2440"/>
          <a:ext cx="8624081" cy="83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kern="1200"/>
            <a:t>The term "Validity of examination results" – is a key theme throughout – protecting patient safety outcomes. </a:t>
          </a:r>
          <a:endParaRPr lang="en-US" sz="2500" kern="1200"/>
        </a:p>
      </dsp:txBody>
      <dsp:txXfrm>
        <a:off x="0" y="2440"/>
        <a:ext cx="8624081" cy="832045"/>
      </dsp:txXfrm>
    </dsp:sp>
    <dsp:sp modelId="{743DE4DF-FBC5-4CB1-BA80-D9447DF8218F}">
      <dsp:nvSpPr>
        <dsp:cNvPr id="0" name=""/>
        <dsp:cNvSpPr/>
      </dsp:nvSpPr>
      <dsp:spPr>
        <a:xfrm>
          <a:off x="0" y="834485"/>
          <a:ext cx="862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4915F-508A-46D4-929A-B4DD904DACB6}">
      <dsp:nvSpPr>
        <dsp:cNvPr id="0" name=""/>
        <dsp:cNvSpPr/>
      </dsp:nvSpPr>
      <dsp:spPr>
        <a:xfrm>
          <a:off x="0" y="834485"/>
          <a:ext cx="8624081" cy="83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a:t>4.3</a:t>
          </a:r>
          <a:r>
            <a:rPr lang="en-GB" sz="2500" kern="1200"/>
            <a:t> Requirements regarding patients</a:t>
          </a:r>
          <a:endParaRPr lang="en-US" sz="2500" kern="1200"/>
        </a:p>
      </dsp:txBody>
      <dsp:txXfrm>
        <a:off x="0" y="834485"/>
        <a:ext cx="8624081" cy="832045"/>
      </dsp:txXfrm>
    </dsp:sp>
    <dsp:sp modelId="{48384B04-0A37-4271-8D13-F34EFA4C80D1}">
      <dsp:nvSpPr>
        <dsp:cNvPr id="0" name=""/>
        <dsp:cNvSpPr/>
      </dsp:nvSpPr>
      <dsp:spPr>
        <a:xfrm>
          <a:off x="0" y="1666530"/>
          <a:ext cx="862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83238D-4E21-4552-A66D-F4CC3AA3BE2C}">
      <dsp:nvSpPr>
        <dsp:cNvPr id="0" name=""/>
        <dsp:cNvSpPr/>
      </dsp:nvSpPr>
      <dsp:spPr>
        <a:xfrm>
          <a:off x="0" y="1666530"/>
          <a:ext cx="8624081" cy="83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a:t>6.2.3</a:t>
          </a:r>
          <a:r>
            <a:rPr lang="en-GB" sz="2500" kern="1200"/>
            <a:t> Authorisation </a:t>
          </a:r>
          <a:endParaRPr lang="en-US" sz="2500" kern="1200"/>
        </a:p>
      </dsp:txBody>
      <dsp:txXfrm>
        <a:off x="0" y="1666530"/>
        <a:ext cx="8624081" cy="832045"/>
      </dsp:txXfrm>
    </dsp:sp>
    <dsp:sp modelId="{D45BAAEF-07E7-4574-98ED-FB9E1F698449}">
      <dsp:nvSpPr>
        <dsp:cNvPr id="0" name=""/>
        <dsp:cNvSpPr/>
      </dsp:nvSpPr>
      <dsp:spPr>
        <a:xfrm>
          <a:off x="0" y="2498576"/>
          <a:ext cx="862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40CB4B-2382-4EAD-BFB6-02FD1B31ED18}">
      <dsp:nvSpPr>
        <dsp:cNvPr id="0" name=""/>
        <dsp:cNvSpPr/>
      </dsp:nvSpPr>
      <dsp:spPr>
        <a:xfrm>
          <a:off x="0" y="2498576"/>
          <a:ext cx="8624081" cy="83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a:t>7.5</a:t>
          </a:r>
          <a:r>
            <a:rPr lang="en-GB" sz="2500" kern="1200"/>
            <a:t> Nonconforming work </a:t>
          </a:r>
          <a:endParaRPr lang="en-US" sz="2500" kern="1200"/>
        </a:p>
      </dsp:txBody>
      <dsp:txXfrm>
        <a:off x="0" y="2498576"/>
        <a:ext cx="8624081" cy="832045"/>
      </dsp:txXfrm>
    </dsp:sp>
    <dsp:sp modelId="{EF94C047-1519-4FB5-A6D8-DEA617E0F555}">
      <dsp:nvSpPr>
        <dsp:cNvPr id="0" name=""/>
        <dsp:cNvSpPr/>
      </dsp:nvSpPr>
      <dsp:spPr>
        <a:xfrm>
          <a:off x="0" y="3330621"/>
          <a:ext cx="862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2C404-BA28-461C-BCDA-17E6B15711D5}">
      <dsp:nvSpPr>
        <dsp:cNvPr id="0" name=""/>
        <dsp:cNvSpPr/>
      </dsp:nvSpPr>
      <dsp:spPr>
        <a:xfrm>
          <a:off x="0" y="3330621"/>
          <a:ext cx="8624081" cy="83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a:t>7.8</a:t>
          </a:r>
          <a:r>
            <a:rPr lang="en-GB" sz="2500" kern="1200"/>
            <a:t> Continuity and emergency preparedness planning</a:t>
          </a:r>
          <a:endParaRPr lang="en-US" sz="2500" kern="1200"/>
        </a:p>
      </dsp:txBody>
      <dsp:txXfrm>
        <a:off x="0" y="3330621"/>
        <a:ext cx="8624081" cy="832045"/>
      </dsp:txXfrm>
    </dsp:sp>
    <dsp:sp modelId="{A9252EFC-5C93-4C78-A46D-6451F9C70DC2}">
      <dsp:nvSpPr>
        <dsp:cNvPr id="0" name=""/>
        <dsp:cNvSpPr/>
      </dsp:nvSpPr>
      <dsp:spPr>
        <a:xfrm>
          <a:off x="0" y="4162666"/>
          <a:ext cx="86240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B1EDF-1039-45DD-8E9B-C38DED9220EE}">
      <dsp:nvSpPr>
        <dsp:cNvPr id="0" name=""/>
        <dsp:cNvSpPr/>
      </dsp:nvSpPr>
      <dsp:spPr>
        <a:xfrm>
          <a:off x="0" y="4162666"/>
          <a:ext cx="8624081" cy="83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1" kern="1200"/>
            <a:t>8.5</a:t>
          </a:r>
          <a:r>
            <a:rPr lang="en-GB" sz="2500" kern="1200"/>
            <a:t> Actions to address risk &amp; opportunities for improvement</a:t>
          </a:r>
          <a:endParaRPr lang="en-US" sz="2500" kern="1200"/>
        </a:p>
      </dsp:txBody>
      <dsp:txXfrm>
        <a:off x="0" y="4162666"/>
        <a:ext cx="8624081" cy="832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89B7C-FAFF-45D7-8C9D-AB719F127558}">
      <dsp:nvSpPr>
        <dsp:cNvPr id="0" name=""/>
        <dsp:cNvSpPr/>
      </dsp:nvSpPr>
      <dsp:spPr>
        <a:xfrm>
          <a:off x="0" y="610"/>
          <a:ext cx="8624081" cy="1427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F6A268-E2ED-43D7-B8D0-8A40E4AED728}">
      <dsp:nvSpPr>
        <dsp:cNvPr id="0" name=""/>
        <dsp:cNvSpPr/>
      </dsp:nvSpPr>
      <dsp:spPr>
        <a:xfrm>
          <a:off x="431791" y="321777"/>
          <a:ext cx="785075" cy="7850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EB3F4-7C29-420B-A91B-4C86FA091389}">
      <dsp:nvSpPr>
        <dsp:cNvPr id="0" name=""/>
        <dsp:cNvSpPr/>
      </dsp:nvSpPr>
      <dsp:spPr>
        <a:xfrm>
          <a:off x="1648657" y="610"/>
          <a:ext cx="6975423" cy="142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67" tIns="151067" rIns="151067" bIns="151067" numCol="1" spcCol="1270" anchor="ctr" anchorCtr="0">
          <a:noAutofit/>
        </a:bodyPr>
        <a:lstStyle/>
        <a:p>
          <a:pPr marL="0" lvl="0" indent="0" algn="l" defTabSz="844550">
            <a:lnSpc>
              <a:spcPct val="100000"/>
            </a:lnSpc>
            <a:spcBef>
              <a:spcPct val="0"/>
            </a:spcBef>
            <a:spcAft>
              <a:spcPct val="35000"/>
            </a:spcAft>
            <a:buNone/>
          </a:pPr>
          <a:r>
            <a:rPr lang="en-GB" sz="1900" kern="1200"/>
            <a:t>Be careful when reading the standard as where something is not relevant you will need to justify why - suggest you include this justification in your quality manual (&amp; gap analysis)</a:t>
          </a:r>
          <a:endParaRPr lang="en-US" sz="1900" kern="1200"/>
        </a:p>
      </dsp:txBody>
      <dsp:txXfrm>
        <a:off x="1648657" y="610"/>
        <a:ext cx="6975423" cy="1427409"/>
      </dsp:txXfrm>
    </dsp:sp>
    <dsp:sp modelId="{281C9A1A-97D3-42A2-9B63-7C5B7568B1DA}">
      <dsp:nvSpPr>
        <dsp:cNvPr id="0" name=""/>
        <dsp:cNvSpPr/>
      </dsp:nvSpPr>
      <dsp:spPr>
        <a:xfrm>
          <a:off x="0" y="1784871"/>
          <a:ext cx="8624081" cy="1427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125CC5-387B-4B06-976C-7B0E9EA6C8EF}">
      <dsp:nvSpPr>
        <dsp:cNvPr id="0" name=""/>
        <dsp:cNvSpPr/>
      </dsp:nvSpPr>
      <dsp:spPr>
        <a:xfrm>
          <a:off x="431791" y="2106038"/>
          <a:ext cx="785075" cy="78507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BB5B23-B65D-4047-8FA8-24295E520B7F}">
      <dsp:nvSpPr>
        <dsp:cNvPr id="0" name=""/>
        <dsp:cNvSpPr/>
      </dsp:nvSpPr>
      <dsp:spPr>
        <a:xfrm>
          <a:off x="1648657" y="1784871"/>
          <a:ext cx="6975423" cy="142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67" tIns="151067" rIns="151067" bIns="151067" numCol="1" spcCol="1270" anchor="ctr" anchorCtr="0">
          <a:noAutofit/>
        </a:bodyPr>
        <a:lstStyle/>
        <a:p>
          <a:pPr marL="0" lvl="0" indent="0" algn="l" defTabSz="844550">
            <a:lnSpc>
              <a:spcPct val="100000"/>
            </a:lnSpc>
            <a:spcBef>
              <a:spcPct val="0"/>
            </a:spcBef>
            <a:spcAft>
              <a:spcPct val="35000"/>
            </a:spcAft>
            <a:buNone/>
          </a:pPr>
          <a:r>
            <a:rPr lang="en-GB" sz="1900" kern="1200"/>
            <a:t>Every lab will have slightly different approach to meeting the management system requirements and have their own patient/clinical risks according to the services they provide </a:t>
          </a:r>
          <a:endParaRPr lang="en-US" sz="1900" kern="1200"/>
        </a:p>
      </dsp:txBody>
      <dsp:txXfrm>
        <a:off x="1648657" y="1784871"/>
        <a:ext cx="6975423" cy="1427409"/>
      </dsp:txXfrm>
    </dsp:sp>
    <dsp:sp modelId="{25FA077B-E1B7-468B-BB20-88BFB38B8B91}">
      <dsp:nvSpPr>
        <dsp:cNvPr id="0" name=""/>
        <dsp:cNvSpPr/>
      </dsp:nvSpPr>
      <dsp:spPr>
        <a:xfrm>
          <a:off x="0" y="3569132"/>
          <a:ext cx="8624081" cy="1427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231372-2A3C-47D5-B867-304BAD882D11}">
      <dsp:nvSpPr>
        <dsp:cNvPr id="0" name=""/>
        <dsp:cNvSpPr/>
      </dsp:nvSpPr>
      <dsp:spPr>
        <a:xfrm>
          <a:off x="431791" y="3890299"/>
          <a:ext cx="785075" cy="785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513CF3-5E11-492E-8A9D-36190AAEF58B}">
      <dsp:nvSpPr>
        <dsp:cNvPr id="0" name=""/>
        <dsp:cNvSpPr/>
      </dsp:nvSpPr>
      <dsp:spPr>
        <a:xfrm>
          <a:off x="1648657" y="3569132"/>
          <a:ext cx="6975423" cy="142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67" tIns="151067" rIns="151067" bIns="151067" numCol="1" spcCol="1270" anchor="ctr" anchorCtr="0">
          <a:noAutofit/>
        </a:bodyPr>
        <a:lstStyle/>
        <a:p>
          <a:pPr marL="0" lvl="0" indent="0" algn="l" defTabSz="844550">
            <a:lnSpc>
              <a:spcPct val="100000"/>
            </a:lnSpc>
            <a:spcBef>
              <a:spcPct val="0"/>
            </a:spcBef>
            <a:spcAft>
              <a:spcPct val="35000"/>
            </a:spcAft>
            <a:buNone/>
          </a:pPr>
          <a:r>
            <a:rPr lang="en-GB" sz="1900" kern="1200"/>
            <a:t>Be sure to have risk assessed your service              process risk assessment</a:t>
          </a:r>
          <a:endParaRPr lang="en-US" sz="1900" kern="1200"/>
        </a:p>
      </dsp:txBody>
      <dsp:txXfrm>
        <a:off x="1648657" y="3569132"/>
        <a:ext cx="6975423" cy="14274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6BD8F-383E-438F-B8F5-0A25F6102C3E}">
      <dsp:nvSpPr>
        <dsp:cNvPr id="0" name=""/>
        <dsp:cNvSpPr/>
      </dsp:nvSpPr>
      <dsp:spPr>
        <a:xfrm>
          <a:off x="0" y="812037"/>
          <a:ext cx="8624081" cy="14991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880A1A-95A6-4BC3-8752-96930E5543E3}">
      <dsp:nvSpPr>
        <dsp:cNvPr id="0" name=""/>
        <dsp:cNvSpPr/>
      </dsp:nvSpPr>
      <dsp:spPr>
        <a:xfrm>
          <a:off x="453491" y="1149344"/>
          <a:ext cx="824530" cy="8245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68E46A-DC75-4C52-9F5B-E2DA9D6864CD}">
      <dsp:nvSpPr>
        <dsp:cNvPr id="0" name=""/>
        <dsp:cNvSpPr/>
      </dsp:nvSpPr>
      <dsp:spPr>
        <a:xfrm>
          <a:off x="1731513" y="812037"/>
          <a:ext cx="6892567" cy="1499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60" tIns="158660" rIns="158660" bIns="158660" numCol="1" spcCol="1270" anchor="ctr" anchorCtr="0">
          <a:noAutofit/>
        </a:bodyPr>
        <a:lstStyle/>
        <a:p>
          <a:pPr marL="0" lvl="0" indent="0" algn="l" defTabSz="933450">
            <a:lnSpc>
              <a:spcPct val="90000"/>
            </a:lnSpc>
            <a:spcBef>
              <a:spcPct val="0"/>
            </a:spcBef>
            <a:spcAft>
              <a:spcPct val="35000"/>
            </a:spcAft>
            <a:buNone/>
          </a:pPr>
          <a:r>
            <a:rPr lang="en-GB" sz="2100" kern="1200"/>
            <a:t>A good gap analysis is essential so start early and make sure you submit all the supporting documentation to close the gaps and implementation is critical. </a:t>
          </a:r>
          <a:endParaRPr lang="en-US" sz="2100" kern="1200"/>
        </a:p>
      </dsp:txBody>
      <dsp:txXfrm>
        <a:off x="1731513" y="812037"/>
        <a:ext cx="6892567" cy="1499145"/>
      </dsp:txXfrm>
    </dsp:sp>
    <dsp:sp modelId="{E1507538-CED8-48E9-AF90-AC43843ADBDE}">
      <dsp:nvSpPr>
        <dsp:cNvPr id="0" name=""/>
        <dsp:cNvSpPr/>
      </dsp:nvSpPr>
      <dsp:spPr>
        <a:xfrm>
          <a:off x="0" y="2685969"/>
          <a:ext cx="8624081" cy="14991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77EEA-AA31-4597-AA5C-0138939AF993}">
      <dsp:nvSpPr>
        <dsp:cNvPr id="0" name=""/>
        <dsp:cNvSpPr/>
      </dsp:nvSpPr>
      <dsp:spPr>
        <a:xfrm>
          <a:off x="453491" y="3023276"/>
          <a:ext cx="824530" cy="8245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05BCE9-C188-4CBE-96C5-E6B97C08716A}">
      <dsp:nvSpPr>
        <dsp:cNvPr id="0" name=""/>
        <dsp:cNvSpPr/>
      </dsp:nvSpPr>
      <dsp:spPr>
        <a:xfrm>
          <a:off x="1731513" y="2685969"/>
          <a:ext cx="6892567" cy="1499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60" tIns="158660" rIns="158660" bIns="158660" numCol="1" spcCol="1270" anchor="ctr" anchorCtr="0">
          <a:noAutofit/>
        </a:bodyPr>
        <a:lstStyle/>
        <a:p>
          <a:pPr marL="0" lvl="0" indent="0" algn="l" defTabSz="933450">
            <a:lnSpc>
              <a:spcPct val="90000"/>
            </a:lnSpc>
            <a:spcBef>
              <a:spcPct val="0"/>
            </a:spcBef>
            <a:spcAft>
              <a:spcPct val="35000"/>
            </a:spcAft>
            <a:buNone/>
          </a:pPr>
          <a:r>
            <a:rPr lang="en-GB" sz="2100" kern="1200"/>
            <a:t>Evidence where ongoing work is required in your action plan if not quite completed. </a:t>
          </a:r>
          <a:endParaRPr lang="en-US" sz="2100" kern="1200"/>
        </a:p>
      </dsp:txBody>
      <dsp:txXfrm>
        <a:off x="1731513" y="2685969"/>
        <a:ext cx="6892567" cy="14991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BB27C-8841-4D96-9FCD-3826D5038582}">
      <dsp:nvSpPr>
        <dsp:cNvPr id="0" name=""/>
        <dsp:cNvSpPr/>
      </dsp:nvSpPr>
      <dsp:spPr>
        <a:xfrm>
          <a:off x="0" y="610"/>
          <a:ext cx="8624081" cy="1427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A4E77F-FD88-4BDF-93C6-8940415D72BC}">
      <dsp:nvSpPr>
        <dsp:cNvPr id="0" name=""/>
        <dsp:cNvSpPr/>
      </dsp:nvSpPr>
      <dsp:spPr>
        <a:xfrm>
          <a:off x="431791" y="321777"/>
          <a:ext cx="785075" cy="78507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30F500-1DCB-4CA9-8B9F-DD87DE474C36}">
      <dsp:nvSpPr>
        <dsp:cNvPr id="0" name=""/>
        <dsp:cNvSpPr/>
      </dsp:nvSpPr>
      <dsp:spPr>
        <a:xfrm>
          <a:off x="1648657" y="610"/>
          <a:ext cx="6975423" cy="142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67" tIns="151067" rIns="151067" bIns="151067" numCol="1" spcCol="1270" anchor="ctr" anchorCtr="0">
          <a:noAutofit/>
        </a:bodyPr>
        <a:lstStyle/>
        <a:p>
          <a:pPr marL="0" lvl="0" indent="0" algn="l" defTabSz="977900">
            <a:lnSpc>
              <a:spcPct val="90000"/>
            </a:lnSpc>
            <a:spcBef>
              <a:spcPct val="0"/>
            </a:spcBef>
            <a:spcAft>
              <a:spcPct val="35000"/>
            </a:spcAft>
            <a:buNone/>
          </a:pPr>
          <a:r>
            <a:rPr lang="en-GB" sz="2200" b="1" kern="1200"/>
            <a:t>Submit using the UKAS SharePoint </a:t>
          </a:r>
          <a:endParaRPr lang="en-US" sz="2200" kern="1200"/>
        </a:p>
      </dsp:txBody>
      <dsp:txXfrm>
        <a:off x="1648657" y="610"/>
        <a:ext cx="6975423" cy="1427409"/>
      </dsp:txXfrm>
    </dsp:sp>
    <dsp:sp modelId="{14BE4C09-98B7-40DA-8E58-11EE10E14B24}">
      <dsp:nvSpPr>
        <dsp:cNvPr id="0" name=""/>
        <dsp:cNvSpPr/>
      </dsp:nvSpPr>
      <dsp:spPr>
        <a:xfrm>
          <a:off x="0" y="1784871"/>
          <a:ext cx="8624081" cy="1427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F37AA3-9454-49E1-BC1C-2987BE5D9192}">
      <dsp:nvSpPr>
        <dsp:cNvPr id="0" name=""/>
        <dsp:cNvSpPr/>
      </dsp:nvSpPr>
      <dsp:spPr>
        <a:xfrm>
          <a:off x="431791" y="2106038"/>
          <a:ext cx="785075" cy="7850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F4EA8C-7158-44CE-8AE5-32591ED5B511}">
      <dsp:nvSpPr>
        <dsp:cNvPr id="0" name=""/>
        <dsp:cNvSpPr/>
      </dsp:nvSpPr>
      <dsp:spPr>
        <a:xfrm>
          <a:off x="1648657" y="1784871"/>
          <a:ext cx="6975423" cy="142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67" tIns="151067" rIns="151067" bIns="151067" numCol="1" spcCol="1270" anchor="ctr" anchorCtr="0">
          <a:noAutofit/>
        </a:bodyPr>
        <a:lstStyle/>
        <a:p>
          <a:pPr marL="0" lvl="0" indent="0" algn="l" defTabSz="977900">
            <a:lnSpc>
              <a:spcPct val="90000"/>
            </a:lnSpc>
            <a:spcBef>
              <a:spcPct val="0"/>
            </a:spcBef>
            <a:spcAft>
              <a:spcPct val="35000"/>
            </a:spcAft>
            <a:buNone/>
          </a:pPr>
          <a:r>
            <a:rPr lang="en-GB" sz="2200" b="1" kern="1200"/>
            <a:t>Add evidence into folders that cross reference to the gap analysis </a:t>
          </a:r>
          <a:endParaRPr lang="en-US" sz="2200" kern="1200"/>
        </a:p>
      </dsp:txBody>
      <dsp:txXfrm>
        <a:off x="1648657" y="1784871"/>
        <a:ext cx="6975423" cy="1427409"/>
      </dsp:txXfrm>
    </dsp:sp>
    <dsp:sp modelId="{DF19EC0C-F290-44E1-9D73-F8187203AE05}">
      <dsp:nvSpPr>
        <dsp:cNvPr id="0" name=""/>
        <dsp:cNvSpPr/>
      </dsp:nvSpPr>
      <dsp:spPr>
        <a:xfrm>
          <a:off x="0" y="3569132"/>
          <a:ext cx="8624081" cy="142740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E9C0E3-D041-4548-B784-89BC13DA4366}">
      <dsp:nvSpPr>
        <dsp:cNvPr id="0" name=""/>
        <dsp:cNvSpPr/>
      </dsp:nvSpPr>
      <dsp:spPr>
        <a:xfrm>
          <a:off x="431791" y="3890299"/>
          <a:ext cx="785075" cy="7850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3C4F1A-101D-4E76-99FE-87D27820E9CF}">
      <dsp:nvSpPr>
        <dsp:cNvPr id="0" name=""/>
        <dsp:cNvSpPr/>
      </dsp:nvSpPr>
      <dsp:spPr>
        <a:xfrm>
          <a:off x="1648657" y="3569132"/>
          <a:ext cx="6975423" cy="142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067" tIns="151067" rIns="151067" bIns="151067" numCol="1" spcCol="1270" anchor="ctr" anchorCtr="0">
          <a:noAutofit/>
        </a:bodyPr>
        <a:lstStyle/>
        <a:p>
          <a:pPr marL="0" lvl="0" indent="0" algn="l" defTabSz="977900">
            <a:lnSpc>
              <a:spcPct val="90000"/>
            </a:lnSpc>
            <a:spcBef>
              <a:spcPct val="0"/>
            </a:spcBef>
            <a:spcAft>
              <a:spcPct val="35000"/>
            </a:spcAft>
            <a:buNone/>
          </a:pPr>
          <a:r>
            <a:rPr lang="en-GB" sz="2200" b="1" kern="1200"/>
            <a:t>In your gap analysis when referencing documentation also include reference to page numbers to highlight where changes or evidence that support compliance.</a:t>
          </a:r>
          <a:endParaRPr lang="en-US" sz="2200" kern="1200"/>
        </a:p>
      </dsp:txBody>
      <dsp:txXfrm>
        <a:off x="1648657" y="3569132"/>
        <a:ext cx="6975423" cy="14274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C92F9-6E0A-432C-8952-6818F874D0FA}">
      <dsp:nvSpPr>
        <dsp:cNvPr id="0" name=""/>
        <dsp:cNvSpPr/>
      </dsp:nvSpPr>
      <dsp:spPr>
        <a:xfrm>
          <a:off x="0" y="1616"/>
          <a:ext cx="8624081" cy="688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46D82-B715-4D1D-B0FD-44694B9A4599}">
      <dsp:nvSpPr>
        <dsp:cNvPr id="0" name=""/>
        <dsp:cNvSpPr/>
      </dsp:nvSpPr>
      <dsp:spPr>
        <a:xfrm>
          <a:off x="208366" y="156600"/>
          <a:ext cx="378849" cy="3788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7C3193-015F-46BE-A661-A11455920CDB}">
      <dsp:nvSpPr>
        <dsp:cNvPr id="0" name=""/>
        <dsp:cNvSpPr/>
      </dsp:nvSpPr>
      <dsp:spPr>
        <a:xfrm>
          <a:off x="795582" y="1616"/>
          <a:ext cx="7828498" cy="68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00" tIns="72900" rIns="72900" bIns="72900" numCol="1" spcCol="1270" anchor="ctr" anchorCtr="0">
          <a:noAutofit/>
        </a:bodyPr>
        <a:lstStyle/>
        <a:p>
          <a:pPr marL="0" lvl="0" indent="0" algn="l" defTabSz="844550">
            <a:lnSpc>
              <a:spcPct val="90000"/>
            </a:lnSpc>
            <a:spcBef>
              <a:spcPct val="0"/>
            </a:spcBef>
            <a:spcAft>
              <a:spcPct val="35000"/>
            </a:spcAft>
            <a:buNone/>
          </a:pPr>
          <a:r>
            <a:rPr lang="en-GB" sz="1900" b="0" i="0" kern="1200"/>
            <a:t>Review of the Gap Analysis, plan and related documentation</a:t>
          </a:r>
          <a:endParaRPr lang="en-US" sz="1900" kern="1200"/>
        </a:p>
      </dsp:txBody>
      <dsp:txXfrm>
        <a:off x="795582" y="1616"/>
        <a:ext cx="7828498" cy="688816"/>
      </dsp:txXfrm>
    </dsp:sp>
    <dsp:sp modelId="{679F7290-0321-4914-B21D-CC63D005EE6B}">
      <dsp:nvSpPr>
        <dsp:cNvPr id="0" name=""/>
        <dsp:cNvSpPr/>
      </dsp:nvSpPr>
      <dsp:spPr>
        <a:xfrm>
          <a:off x="0" y="862637"/>
          <a:ext cx="8624081" cy="688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5384D-D6B6-492C-8D6A-9CEA388D1C28}">
      <dsp:nvSpPr>
        <dsp:cNvPr id="0" name=""/>
        <dsp:cNvSpPr/>
      </dsp:nvSpPr>
      <dsp:spPr>
        <a:xfrm>
          <a:off x="208366" y="1017620"/>
          <a:ext cx="378849" cy="3788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22B285-6424-458E-A896-DEA2F499AA7A}">
      <dsp:nvSpPr>
        <dsp:cNvPr id="0" name=""/>
        <dsp:cNvSpPr/>
      </dsp:nvSpPr>
      <dsp:spPr>
        <a:xfrm>
          <a:off x="795582" y="862637"/>
          <a:ext cx="7828498" cy="68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00" tIns="72900" rIns="72900" bIns="72900" numCol="1" spcCol="1270" anchor="ctr" anchorCtr="0">
          <a:noAutofit/>
        </a:bodyPr>
        <a:lstStyle/>
        <a:p>
          <a:pPr marL="0" lvl="0" indent="0" algn="l" defTabSz="844550">
            <a:lnSpc>
              <a:spcPct val="90000"/>
            </a:lnSpc>
            <a:spcBef>
              <a:spcPct val="0"/>
            </a:spcBef>
            <a:spcAft>
              <a:spcPct val="35000"/>
            </a:spcAft>
            <a:buNone/>
          </a:pPr>
          <a:r>
            <a:rPr lang="en-GB" sz="1900" b="0" i="0" kern="1200"/>
            <a:t>- On-site assessment (conducted at time of an organisation’s annual surveillance or reassessment).</a:t>
          </a:r>
          <a:endParaRPr lang="en-US" sz="1900" kern="1200"/>
        </a:p>
      </dsp:txBody>
      <dsp:txXfrm>
        <a:off x="795582" y="862637"/>
        <a:ext cx="7828498" cy="688816"/>
      </dsp:txXfrm>
    </dsp:sp>
    <dsp:sp modelId="{6DC76688-7C45-4DFA-B8A4-1385394E9AAF}">
      <dsp:nvSpPr>
        <dsp:cNvPr id="0" name=""/>
        <dsp:cNvSpPr/>
      </dsp:nvSpPr>
      <dsp:spPr>
        <a:xfrm>
          <a:off x="0" y="1723657"/>
          <a:ext cx="8624081" cy="688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98AC1D-59D6-4B5D-AEC8-AF6129D22435}">
      <dsp:nvSpPr>
        <dsp:cNvPr id="0" name=""/>
        <dsp:cNvSpPr/>
      </dsp:nvSpPr>
      <dsp:spPr>
        <a:xfrm>
          <a:off x="208366" y="1878641"/>
          <a:ext cx="378849" cy="3788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976CFD-1E6A-437A-BCDB-9B720E38251E}">
      <dsp:nvSpPr>
        <dsp:cNvPr id="0" name=""/>
        <dsp:cNvSpPr/>
      </dsp:nvSpPr>
      <dsp:spPr>
        <a:xfrm>
          <a:off x="795582" y="1723657"/>
          <a:ext cx="7828498" cy="68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00" tIns="72900" rIns="72900" bIns="72900" numCol="1" spcCol="1270" anchor="ctr" anchorCtr="0">
          <a:noAutofit/>
        </a:bodyPr>
        <a:lstStyle/>
        <a:p>
          <a:pPr marL="0" lvl="0" indent="0" algn="l" defTabSz="844550">
            <a:lnSpc>
              <a:spcPct val="90000"/>
            </a:lnSpc>
            <a:spcBef>
              <a:spcPct val="0"/>
            </a:spcBef>
            <a:spcAft>
              <a:spcPct val="35000"/>
            </a:spcAft>
            <a:buNone/>
          </a:pPr>
          <a:r>
            <a:rPr lang="en-GB" sz="1900" kern="1200"/>
            <a:t>Surface look at procedures/processes in place, looking a examples to support that process in place</a:t>
          </a:r>
          <a:endParaRPr lang="en-US" sz="1900" kern="1200"/>
        </a:p>
      </dsp:txBody>
      <dsp:txXfrm>
        <a:off x="795582" y="1723657"/>
        <a:ext cx="7828498" cy="688816"/>
      </dsp:txXfrm>
    </dsp:sp>
    <dsp:sp modelId="{470E500D-83C8-4DCE-B2B8-A1ED28263EC1}">
      <dsp:nvSpPr>
        <dsp:cNvPr id="0" name=""/>
        <dsp:cNvSpPr/>
      </dsp:nvSpPr>
      <dsp:spPr>
        <a:xfrm>
          <a:off x="0" y="2584678"/>
          <a:ext cx="8624081" cy="688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3A9A28-3756-4114-B3E0-31B896CBF122}">
      <dsp:nvSpPr>
        <dsp:cNvPr id="0" name=""/>
        <dsp:cNvSpPr/>
      </dsp:nvSpPr>
      <dsp:spPr>
        <a:xfrm>
          <a:off x="208366" y="2739661"/>
          <a:ext cx="378849" cy="3788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6092B2-5B9A-4D1E-AA1C-FFC2A15B9A55}">
      <dsp:nvSpPr>
        <dsp:cNvPr id="0" name=""/>
        <dsp:cNvSpPr/>
      </dsp:nvSpPr>
      <dsp:spPr>
        <a:xfrm>
          <a:off x="795582" y="2584678"/>
          <a:ext cx="7828498" cy="68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00" tIns="72900" rIns="72900" bIns="72900" numCol="1" spcCol="1270" anchor="ctr" anchorCtr="0">
          <a:noAutofit/>
        </a:bodyPr>
        <a:lstStyle/>
        <a:p>
          <a:pPr marL="0" lvl="0" indent="0" algn="l" defTabSz="844550">
            <a:lnSpc>
              <a:spcPct val="90000"/>
            </a:lnSpc>
            <a:spcBef>
              <a:spcPct val="0"/>
            </a:spcBef>
            <a:spcAft>
              <a:spcPct val="35000"/>
            </a:spcAft>
            <a:buNone/>
          </a:pPr>
          <a:r>
            <a:rPr lang="en-GB" sz="1900" kern="1200"/>
            <a:t>Next assessment will be a deeper dive</a:t>
          </a:r>
          <a:endParaRPr lang="en-US" sz="1900" kern="1200"/>
        </a:p>
      </dsp:txBody>
      <dsp:txXfrm>
        <a:off x="795582" y="2584678"/>
        <a:ext cx="7828498" cy="688816"/>
      </dsp:txXfrm>
    </dsp:sp>
    <dsp:sp modelId="{9E67D9C3-0D6E-4AB0-B130-0CB310A5C08B}">
      <dsp:nvSpPr>
        <dsp:cNvPr id="0" name=""/>
        <dsp:cNvSpPr/>
      </dsp:nvSpPr>
      <dsp:spPr>
        <a:xfrm>
          <a:off x="0" y="3445698"/>
          <a:ext cx="8624081" cy="688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F17C94-AA5A-4F36-9DCD-535251057918}">
      <dsp:nvSpPr>
        <dsp:cNvPr id="0" name=""/>
        <dsp:cNvSpPr/>
      </dsp:nvSpPr>
      <dsp:spPr>
        <a:xfrm>
          <a:off x="208366" y="3600682"/>
          <a:ext cx="378849" cy="3788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1E4EC-BA43-43C1-8913-5C9707486E9D}">
      <dsp:nvSpPr>
        <dsp:cNvPr id="0" name=""/>
        <dsp:cNvSpPr/>
      </dsp:nvSpPr>
      <dsp:spPr>
        <a:xfrm>
          <a:off x="795582" y="3445698"/>
          <a:ext cx="7828498" cy="68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00" tIns="72900" rIns="72900" bIns="72900" numCol="1" spcCol="1270" anchor="ctr" anchorCtr="0">
          <a:noAutofit/>
        </a:bodyPr>
        <a:lstStyle/>
        <a:p>
          <a:pPr marL="0" lvl="0" indent="0" algn="l" defTabSz="844550">
            <a:lnSpc>
              <a:spcPct val="90000"/>
            </a:lnSpc>
            <a:spcBef>
              <a:spcPct val="0"/>
            </a:spcBef>
            <a:spcAft>
              <a:spcPct val="35000"/>
            </a:spcAft>
            <a:buNone/>
          </a:pPr>
          <a:r>
            <a:rPr lang="en-GB" sz="1900" kern="1200"/>
            <a:t>Provide evidence where questions raised</a:t>
          </a:r>
          <a:endParaRPr lang="en-US" sz="1900" kern="1200"/>
        </a:p>
      </dsp:txBody>
      <dsp:txXfrm>
        <a:off x="795582" y="3445698"/>
        <a:ext cx="7828498" cy="688816"/>
      </dsp:txXfrm>
    </dsp:sp>
    <dsp:sp modelId="{ADB50294-9B45-4FB0-AD9C-5F46CD41CEA7}">
      <dsp:nvSpPr>
        <dsp:cNvPr id="0" name=""/>
        <dsp:cNvSpPr/>
      </dsp:nvSpPr>
      <dsp:spPr>
        <a:xfrm>
          <a:off x="0" y="4306719"/>
          <a:ext cx="8624081" cy="688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F5BB6C-4CD0-42EA-B740-F2B27C3BFEF4}">
      <dsp:nvSpPr>
        <dsp:cNvPr id="0" name=""/>
        <dsp:cNvSpPr/>
      </dsp:nvSpPr>
      <dsp:spPr>
        <a:xfrm>
          <a:off x="208366" y="4461702"/>
          <a:ext cx="378849" cy="37884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2C0A8B-19E4-40E7-B3F8-27487555408C}">
      <dsp:nvSpPr>
        <dsp:cNvPr id="0" name=""/>
        <dsp:cNvSpPr/>
      </dsp:nvSpPr>
      <dsp:spPr>
        <a:xfrm>
          <a:off x="795582" y="4306719"/>
          <a:ext cx="7828498" cy="688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00" tIns="72900" rIns="72900" bIns="72900" numCol="1" spcCol="1270" anchor="ctr" anchorCtr="0">
          <a:noAutofit/>
        </a:bodyPr>
        <a:lstStyle/>
        <a:p>
          <a:pPr marL="0" lvl="0" indent="0" algn="l" defTabSz="844550">
            <a:lnSpc>
              <a:spcPct val="90000"/>
            </a:lnSpc>
            <a:spcBef>
              <a:spcPct val="0"/>
            </a:spcBef>
            <a:spcAft>
              <a:spcPct val="35000"/>
            </a:spcAft>
            <a:buNone/>
          </a:pPr>
          <a:r>
            <a:rPr lang="en-GB" sz="1900" kern="1200"/>
            <a:t>We received 2 findings and 1 recommendation. </a:t>
          </a:r>
          <a:endParaRPr lang="en-US" sz="1900" kern="1200"/>
        </a:p>
      </dsp:txBody>
      <dsp:txXfrm>
        <a:off x="795582" y="4306719"/>
        <a:ext cx="7828498" cy="688816"/>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F5778AB-731F-404E-BCA5-3B863A8484A4}" type="datetimeFigureOut">
              <a:rPr lang="en-GB" smtClean="0"/>
              <a:t>29/01/2024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C8C7C99-65EF-4BAA-B35A-551360C79AFF}" type="slidenum">
              <a:rPr lang="en-GB" smtClean="0"/>
              <a:t>‹#›</a:t>
            </a:fld>
            <a:endParaRPr lang="en-GB"/>
          </a:p>
        </p:txBody>
      </p:sp>
    </p:spTree>
    <p:extLst>
      <p:ext uri="{BB962C8B-B14F-4D97-AF65-F5344CB8AC3E}">
        <p14:creationId xmlns:p14="http://schemas.microsoft.com/office/powerpoint/2010/main" val="3360675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39D95B4-D262-4A82-A0D3-054B995C9B4F}" type="datetimeFigureOut">
              <a:rPr lang="en-GB" smtClean="0"/>
              <a:t>29/01/2024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041FE5F-778C-4BEA-886D-743CE459DE33}" type="slidenum">
              <a:rPr lang="en-GB" smtClean="0"/>
              <a:t>‹#›</a:t>
            </a:fld>
            <a:endParaRPr lang="en-GB"/>
          </a:p>
        </p:txBody>
      </p:sp>
    </p:spTree>
    <p:extLst>
      <p:ext uri="{BB962C8B-B14F-4D97-AF65-F5344CB8AC3E}">
        <p14:creationId xmlns:p14="http://schemas.microsoft.com/office/powerpoint/2010/main" val="3781813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Hello</a:t>
            </a:r>
          </a:p>
          <a:p>
            <a:r>
              <a:rPr lang="en-US">
                <a:ea typeface="Calibri"/>
                <a:cs typeface="Calibri"/>
              </a:rPr>
              <a:t>Thank you for inviting me to talk today. We only had our transition and surveillance visit last week so this has been put together rather quickly so I hope it makes sense and is useful to you. If I start to speak to fast just let me know. </a:t>
            </a:r>
          </a:p>
        </p:txBody>
      </p:sp>
      <p:sp>
        <p:nvSpPr>
          <p:cNvPr id="4" name="Slide Number Placeholder 3"/>
          <p:cNvSpPr>
            <a:spLocks noGrp="1"/>
          </p:cNvSpPr>
          <p:nvPr>
            <p:ph type="sldNum" sz="quarter" idx="5"/>
          </p:nvPr>
        </p:nvSpPr>
        <p:spPr/>
        <p:txBody>
          <a:bodyPr/>
          <a:lstStyle/>
          <a:p>
            <a:fld id="{9041FE5F-778C-4BEA-886D-743CE459DE33}" type="slidenum">
              <a:rPr lang="en-GB" smtClean="0"/>
              <a:t>1</a:t>
            </a:fld>
            <a:endParaRPr lang="en-GB"/>
          </a:p>
        </p:txBody>
      </p:sp>
    </p:spTree>
    <p:extLst>
      <p:ext uri="{BB962C8B-B14F-4D97-AF65-F5344CB8AC3E}">
        <p14:creationId xmlns:p14="http://schemas.microsoft.com/office/powerpoint/2010/main" val="327155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Other changes  I picked up on is  instead of quality of examination results, the term validity pf examination results is a key theme throughout and protecting patient safety outcomes. </a:t>
            </a:r>
          </a:p>
          <a:p>
            <a:endParaRPr lang="en-US">
              <a:ea typeface="Calibri"/>
              <a:cs typeface="Calibri"/>
            </a:endParaRPr>
          </a:p>
          <a:p>
            <a:r>
              <a:rPr lang="en-US">
                <a:ea typeface="Calibri"/>
                <a:cs typeface="Calibri"/>
              </a:rPr>
              <a:t>Also what looked like new clauses but were already part of 2012 but now had their own standard alone section because deemed more important in 2022 -  </a:t>
            </a:r>
          </a:p>
          <a:p>
            <a:r>
              <a:rPr lang="en-US">
                <a:ea typeface="Calibri"/>
                <a:cs typeface="Calibri"/>
              </a:rPr>
              <a:t>4.3 requirements regarding patients, </a:t>
            </a:r>
          </a:p>
          <a:p>
            <a:r>
              <a:rPr lang="en-US">
                <a:ea typeface="Calibri"/>
                <a:cs typeface="Calibri"/>
              </a:rPr>
              <a:t>6.2.3 </a:t>
            </a:r>
            <a:r>
              <a:rPr lang="en-US" err="1">
                <a:ea typeface="Calibri"/>
                <a:cs typeface="Calibri"/>
              </a:rPr>
              <a:t>Authorisation</a:t>
            </a:r>
            <a:r>
              <a:rPr lang="en-US">
                <a:ea typeface="Calibri"/>
                <a:cs typeface="Calibri"/>
              </a:rPr>
              <a:t>, </a:t>
            </a:r>
          </a:p>
          <a:p>
            <a:r>
              <a:rPr lang="en-US">
                <a:ea typeface="Calibri"/>
                <a:cs typeface="Calibri"/>
              </a:rPr>
              <a:t>7.5 Nonconforming work, </a:t>
            </a:r>
          </a:p>
          <a:p>
            <a:r>
              <a:rPr lang="en-US">
                <a:ea typeface="Calibri"/>
                <a:cs typeface="Calibri"/>
              </a:rPr>
              <a:t>7.8 Continuity and emergency preparedness planning </a:t>
            </a:r>
          </a:p>
          <a:p>
            <a:r>
              <a:rPr lang="en-US">
                <a:ea typeface="Calibri"/>
                <a:cs typeface="Calibri"/>
              </a:rPr>
              <a:t>8.5 Actions to address risk &amp; opportunities for improvement.  </a:t>
            </a:r>
          </a:p>
          <a:p>
            <a:r>
              <a:rPr lang="en-US">
                <a:ea typeface="Calibri"/>
                <a:cs typeface="Calibri"/>
              </a:rPr>
              <a:t>We will go through these in a little more detail later on. </a:t>
            </a:r>
            <a:endParaRPr lang="en-US">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10</a:t>
            </a:fld>
            <a:endParaRPr lang="en-GB"/>
          </a:p>
        </p:txBody>
      </p:sp>
    </p:spTree>
    <p:extLst>
      <p:ext uri="{BB962C8B-B14F-4D97-AF65-F5344CB8AC3E}">
        <p14:creationId xmlns:p14="http://schemas.microsoft.com/office/powerpoint/2010/main" val="187507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first part of working towards transition to 2022 is the completion of your gap analysis looking at what you have in place for 2012 and if you still meet the requirements for 2022. </a:t>
            </a:r>
            <a:endParaRPr lang="en-US"/>
          </a:p>
          <a:p>
            <a:endParaRPr lang="en-GB"/>
          </a:p>
          <a:p>
            <a:r>
              <a:rPr lang="en-GB"/>
              <a:t>All accredited laboratories are required to conduct the gap analysis, and this should be sent to your assessment manager with all  the evidence to support your analysis and compliance,  4 weeks before your next visit. </a:t>
            </a:r>
            <a:endParaRPr lang="en-GB">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11</a:t>
            </a:fld>
            <a:endParaRPr lang="en-GB"/>
          </a:p>
        </p:txBody>
      </p:sp>
    </p:spTree>
    <p:extLst>
      <p:ext uri="{BB962C8B-B14F-4D97-AF65-F5344CB8AC3E}">
        <p14:creationId xmlns:p14="http://schemas.microsoft.com/office/powerpoint/2010/main" val="316226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Here I have provided the link for the gap analysis template from the UKAS website. </a:t>
            </a:r>
            <a:endParaRPr lang="en-US"/>
          </a:p>
          <a:p>
            <a:pPr>
              <a:defRPr/>
            </a:pPr>
            <a:endParaRPr lang="en-US">
              <a:ea typeface="Calibri"/>
              <a:cs typeface="Calibri"/>
            </a:endParaRPr>
          </a:p>
          <a:p>
            <a:pPr>
              <a:defRPr/>
            </a:pPr>
            <a:r>
              <a:rPr lang="en-US">
                <a:ea typeface="Calibri"/>
                <a:cs typeface="Calibri"/>
              </a:rPr>
              <a:t> I found that UKAS hadn't included everything in this template I  made sure I covered everything in the 2012 clause and reference against its corresponding requirement in 2022. </a:t>
            </a:r>
            <a:endParaRPr lang="en-GB">
              <a:ea typeface="Calibri"/>
              <a:cs typeface="Calibri"/>
            </a:endParaRPr>
          </a:p>
          <a:p>
            <a:pPr>
              <a:defRPr/>
            </a:pPr>
            <a:endParaRPr lang="en-US">
              <a:ea typeface="Calibri"/>
              <a:cs typeface="Calibri"/>
            </a:endParaRPr>
          </a:p>
          <a:p>
            <a:pPr>
              <a:defRPr/>
            </a:pPr>
            <a:r>
              <a:rPr lang="en-US">
                <a:ea typeface="Calibri"/>
                <a:cs typeface="Calibri"/>
              </a:rPr>
              <a:t>As some things in 2012 no longer a requirement  in 2022 I still wanted to demonstrate what we had in place. </a:t>
            </a:r>
            <a:endParaRPr lang="en-GB">
              <a:ea typeface="Calibri"/>
              <a:cs typeface="Calibri"/>
            </a:endParaRPr>
          </a:p>
          <a:p>
            <a:pPr>
              <a:defRPr/>
            </a:pPr>
            <a:endParaRPr lang="en-US">
              <a:ea typeface="Calibri"/>
              <a:cs typeface="Calibri"/>
            </a:endParaRPr>
          </a:p>
          <a:p>
            <a:pPr>
              <a:defRPr/>
            </a:pPr>
            <a:r>
              <a:rPr lang="en-US">
                <a:ea typeface="Calibri"/>
                <a:cs typeface="Calibri"/>
              </a:rPr>
              <a:t>The  extent of the changes are described as Minor, Major or structural.  </a:t>
            </a:r>
            <a:endParaRPr lang="en-GB">
              <a:ea typeface="Calibri"/>
              <a:cs typeface="Calibri"/>
            </a:endParaRPr>
          </a:p>
          <a:p>
            <a:pPr>
              <a:defRPr/>
            </a:pPr>
            <a:endParaRPr lang="en-US">
              <a:ea typeface="Calibri"/>
              <a:cs typeface="Calibri"/>
            </a:endParaRPr>
          </a:p>
          <a:p>
            <a:pPr>
              <a:defRPr/>
            </a:pPr>
            <a:r>
              <a:rPr lang="en-US">
                <a:ea typeface="Calibri"/>
                <a:cs typeface="Calibri"/>
              </a:rPr>
              <a:t>When updating your documentation or procedures make sure you start </a:t>
            </a:r>
            <a:r>
              <a:rPr lang="en-GB"/>
              <a:t>where you identify the </a:t>
            </a:r>
            <a:r>
              <a:rPr lang="en-GB" b="1"/>
              <a:t>major </a:t>
            </a:r>
            <a:r>
              <a:rPr lang="en-GB"/>
              <a:t>changes to address the risks for your service and accreditation.</a:t>
            </a:r>
            <a:endParaRPr lang="en-GB">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12</a:t>
            </a:fld>
            <a:endParaRPr lang="en-GB"/>
          </a:p>
        </p:txBody>
      </p:sp>
    </p:spTree>
    <p:extLst>
      <p:ext uri="{BB962C8B-B14F-4D97-AF65-F5344CB8AC3E}">
        <p14:creationId xmlns:p14="http://schemas.microsoft.com/office/powerpoint/2010/main" val="2195699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Read the standard very carefully and remember is it is a minimum requirement. </a:t>
            </a:r>
            <a:endParaRPr lang="en-US"/>
          </a:p>
          <a:p>
            <a:endParaRPr lang="en-GB"/>
          </a:p>
          <a:p>
            <a:r>
              <a:rPr lang="en-GB"/>
              <a:t>If something is not relevant to your service, you will need to justify why you are not going to comply.  </a:t>
            </a:r>
            <a:endParaRPr lang="en-US">
              <a:cs typeface="Calibri"/>
            </a:endParaRPr>
          </a:p>
          <a:p>
            <a:endParaRPr lang="en-GB"/>
          </a:p>
          <a:p>
            <a:r>
              <a:rPr lang="en-GB"/>
              <a:t> I recommend you have evidence of a good process risk assessment for your service that covers the entire standard and evidences what you have in place to mitigate risk and actions that may be required. </a:t>
            </a:r>
          </a:p>
          <a:p>
            <a:endParaRPr lang="en-GB"/>
          </a:p>
          <a:p>
            <a:r>
              <a:rPr lang="en-GB"/>
              <a:t>We have a process risk that covers our whole sample pathway and the standard so we can evidence to UKAS where we know we have risks, if we can do anything to reduce them what we can action and if the risk is just a tolerated risk what we can do to manage that risk. </a:t>
            </a:r>
          </a:p>
        </p:txBody>
      </p:sp>
      <p:sp>
        <p:nvSpPr>
          <p:cNvPr id="4" name="Slide Number Placeholder 3"/>
          <p:cNvSpPr>
            <a:spLocks noGrp="1"/>
          </p:cNvSpPr>
          <p:nvPr>
            <p:ph type="sldNum" sz="quarter" idx="5"/>
          </p:nvPr>
        </p:nvSpPr>
        <p:spPr/>
        <p:txBody>
          <a:bodyPr/>
          <a:lstStyle/>
          <a:p>
            <a:fld id="{9041FE5F-778C-4BEA-886D-743CE459DE33}" type="slidenum">
              <a:rPr lang="en-GB" smtClean="0"/>
              <a:t>13</a:t>
            </a:fld>
            <a:endParaRPr lang="en-GB"/>
          </a:p>
        </p:txBody>
      </p:sp>
    </p:spTree>
    <p:extLst>
      <p:ext uri="{BB962C8B-B14F-4D97-AF65-F5344CB8AC3E}">
        <p14:creationId xmlns:p14="http://schemas.microsoft.com/office/powerpoint/2010/main" val="146038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gap analysis will be individual to you as each lab has their  procedures, processes in place and risks to address. </a:t>
            </a:r>
            <a:endParaRPr lang="en-US"/>
          </a:p>
          <a:p>
            <a:endParaRPr lang="en-GB"/>
          </a:p>
          <a:p>
            <a:r>
              <a:rPr lang="en-GB"/>
              <a:t>It is essential to start your gap analysis and action plan early to give you time to work on updating the documentation and addressing the key clinical and patient risks you have. </a:t>
            </a:r>
            <a:endParaRPr lang="en-GB">
              <a:cs typeface="Calibri"/>
            </a:endParaRPr>
          </a:p>
          <a:p>
            <a:endParaRPr lang="en-GB"/>
          </a:p>
          <a:p>
            <a:r>
              <a:rPr lang="en-GB"/>
              <a:t>Where you aren’t quite there in time for the assessment you will need to provide an action plan.  </a:t>
            </a:r>
            <a:endParaRPr lang="en-GB">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14</a:t>
            </a:fld>
            <a:endParaRPr lang="en-GB"/>
          </a:p>
        </p:txBody>
      </p:sp>
    </p:spTree>
    <p:extLst>
      <p:ext uri="{BB962C8B-B14F-4D97-AF65-F5344CB8AC3E}">
        <p14:creationId xmlns:p14="http://schemas.microsoft.com/office/powerpoint/2010/main" val="176826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first part is to complete your gap analysis in conjunction with your action plan based on your risks and gaps in compliance.</a:t>
            </a:r>
          </a:p>
          <a:p>
            <a:endParaRPr lang="en-US">
              <a:ea typeface="Calibri"/>
              <a:cs typeface="Calibri"/>
            </a:endParaRPr>
          </a:p>
          <a:p>
            <a:r>
              <a:rPr lang="en-US">
                <a:ea typeface="Calibri"/>
                <a:cs typeface="Calibri"/>
              </a:rPr>
              <a:t> I concentrated on updating each management procedure where I knew we needed to tweak wording or terminology or where I felt we had gaps. </a:t>
            </a:r>
          </a:p>
          <a:p>
            <a:endParaRPr lang="en-US">
              <a:ea typeface="Calibri"/>
              <a:cs typeface="Calibri"/>
            </a:endParaRPr>
          </a:p>
          <a:p>
            <a:r>
              <a:rPr lang="en-US">
                <a:ea typeface="Calibri"/>
                <a:cs typeface="Calibri"/>
              </a:rPr>
              <a:t>Whilst there is no requirement for a quality manual anymore, you still need a document to demonstrate what documentation or approaches you have in place for conformance with the standard. </a:t>
            </a:r>
            <a:endParaRPr lang="en-US">
              <a:cs typeface="Calibri"/>
            </a:endParaRPr>
          </a:p>
          <a:p>
            <a:endParaRPr lang="en-US">
              <a:ea typeface="Calibri"/>
              <a:cs typeface="Calibri"/>
            </a:endParaRPr>
          </a:p>
          <a:p>
            <a:r>
              <a:rPr lang="en-US">
                <a:ea typeface="Calibri"/>
                <a:cs typeface="Calibri"/>
              </a:rPr>
              <a:t>I re-wrote our quality manual</a:t>
            </a:r>
          </a:p>
          <a:p>
            <a:endParaRPr lang="en-US">
              <a:ea typeface="Calibri"/>
              <a:cs typeface="Calibri"/>
            </a:endParaRPr>
          </a:p>
          <a:p>
            <a:r>
              <a:rPr lang="en-US">
                <a:ea typeface="Calibri"/>
                <a:cs typeface="Calibri"/>
              </a:rPr>
              <a:t>Where documentation was compliant and just needed a revision to include some minor changes or just state 2022 instead of 2012, I added these as my action plan to complete across 2024 before our next assessment. </a:t>
            </a:r>
          </a:p>
          <a:p>
            <a:endParaRPr lang="en-US">
              <a:ea typeface="Calibri"/>
              <a:cs typeface="Calibri"/>
            </a:endParaRPr>
          </a:p>
          <a:p>
            <a:r>
              <a:rPr lang="en-US">
                <a:ea typeface="Calibri"/>
                <a:cs typeface="Calibri"/>
              </a:rPr>
              <a:t>I added all our actions onto </a:t>
            </a:r>
            <a:r>
              <a:rPr lang="en-US" err="1">
                <a:ea typeface="Calibri"/>
                <a:cs typeface="Calibri"/>
              </a:rPr>
              <a:t>Qpulse</a:t>
            </a:r>
            <a:r>
              <a:rPr lang="en-US">
                <a:ea typeface="Calibri"/>
                <a:cs typeface="Calibri"/>
              </a:rPr>
              <a:t> to assign ownership and target dates for completion so that we could monitor these for completion on </a:t>
            </a:r>
            <a:r>
              <a:rPr lang="en-US" err="1">
                <a:ea typeface="Calibri"/>
                <a:cs typeface="Calibri"/>
              </a:rPr>
              <a:t>Qpulse</a:t>
            </a:r>
            <a:r>
              <a:rPr lang="en-US">
                <a:ea typeface="Calibri"/>
                <a:cs typeface="Calibri"/>
              </a:rPr>
              <a:t>. </a:t>
            </a:r>
            <a:endParaRPr lang="en-US">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15</a:t>
            </a:fld>
            <a:endParaRPr lang="en-GB"/>
          </a:p>
        </p:txBody>
      </p:sp>
    </p:spTree>
    <p:extLst>
      <p:ext uri="{BB962C8B-B14F-4D97-AF65-F5344CB8AC3E}">
        <p14:creationId xmlns:p14="http://schemas.microsoft.com/office/powerpoint/2010/main" val="2117210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Once our gap analysis was complete and any remaining actions  defined  as part of our action plan. </a:t>
            </a:r>
          </a:p>
          <a:p>
            <a:endParaRPr lang="en-US">
              <a:ea typeface="Calibri"/>
              <a:cs typeface="Calibri"/>
            </a:endParaRPr>
          </a:p>
          <a:p>
            <a:r>
              <a:rPr lang="en-US">
                <a:ea typeface="Calibri"/>
                <a:cs typeface="Calibri"/>
              </a:rPr>
              <a:t>The next step was to  add the gap analysis  to SharePoint.</a:t>
            </a:r>
          </a:p>
          <a:p>
            <a:endParaRPr lang="en-US">
              <a:ea typeface="Calibri"/>
              <a:cs typeface="Calibri"/>
            </a:endParaRPr>
          </a:p>
          <a:p>
            <a:r>
              <a:rPr lang="en-US">
                <a:ea typeface="Calibri"/>
                <a:cs typeface="Calibri"/>
              </a:rPr>
              <a:t> For each clause I added the documentation to support compliance. </a:t>
            </a:r>
          </a:p>
          <a:p>
            <a:endParaRPr lang="en-US">
              <a:ea typeface="Calibri"/>
              <a:cs typeface="Calibri"/>
            </a:endParaRPr>
          </a:p>
          <a:p>
            <a:r>
              <a:rPr lang="en-US">
                <a:ea typeface="Calibri"/>
                <a:cs typeface="Calibri"/>
              </a:rPr>
              <a:t>I created folders with clear descriptions and added as much evidence as possible including any horizontal audits we had completed that showed we complied with 2022. </a:t>
            </a:r>
          </a:p>
          <a:p>
            <a:endParaRPr lang="en-US">
              <a:ea typeface="Calibri"/>
              <a:cs typeface="Calibri"/>
            </a:endParaRPr>
          </a:p>
          <a:p>
            <a:r>
              <a:rPr lang="en-US">
                <a:ea typeface="Calibri"/>
                <a:cs typeface="Calibri"/>
              </a:rPr>
              <a:t>I also ensured I referenced page numbers where I had updated key information for any changes in documentation provided.</a:t>
            </a:r>
          </a:p>
          <a:p>
            <a:endParaRPr lang="en-US">
              <a:ea typeface="Calibri"/>
              <a:cs typeface="Calibri"/>
            </a:endParaRPr>
          </a:p>
          <a:p>
            <a:r>
              <a:rPr lang="en-US">
                <a:ea typeface="Calibri"/>
                <a:cs typeface="Calibri"/>
              </a:rPr>
              <a:t> I received good feedback on this approach from the assessor. This made our assessment go very quickly as the assessment was only on our gaps or where questions were raised to look at little more.</a:t>
            </a:r>
            <a:endParaRPr lang="en-US">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16</a:t>
            </a:fld>
            <a:endParaRPr lang="en-GB"/>
          </a:p>
        </p:txBody>
      </p:sp>
    </p:spTree>
    <p:extLst>
      <p:ext uri="{BB962C8B-B14F-4D97-AF65-F5344CB8AC3E}">
        <p14:creationId xmlns:p14="http://schemas.microsoft.com/office/powerpoint/2010/main" val="680441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a:solidFill>
                  <a:schemeClr val="tx2"/>
                </a:solidFill>
                <a:latin typeface="Calibri"/>
                <a:cs typeface="Calibri"/>
              </a:rPr>
              <a:t>As I have already said 2022 is all about patient care and clinical risks based on your service and your users, geographical location, staff, organisation etc. </a:t>
            </a:r>
            <a:endParaRPr lang="en-US"/>
          </a:p>
          <a:p>
            <a:pPr lvl="1"/>
            <a:endParaRPr lang="en-GB">
              <a:solidFill>
                <a:schemeClr val="tx2"/>
              </a:solidFill>
              <a:latin typeface="Calibri"/>
              <a:cs typeface="Calibri"/>
            </a:endParaRPr>
          </a:p>
          <a:p>
            <a:pPr lvl="1"/>
            <a:r>
              <a:rPr lang="en-GB">
                <a:solidFill>
                  <a:schemeClr val="tx2"/>
                </a:solidFill>
                <a:latin typeface="Calibri"/>
                <a:cs typeface="Calibri"/>
              </a:rPr>
              <a:t> Ensure you align your objectives to clinical/patient risks or needs</a:t>
            </a:r>
            <a:endParaRPr lang="en-GB">
              <a:cs typeface="Calibri"/>
            </a:endParaRPr>
          </a:p>
          <a:p>
            <a:pPr lvl="1"/>
            <a:r>
              <a:rPr lang="en-GB">
                <a:solidFill>
                  <a:schemeClr val="tx2"/>
                </a:solidFill>
                <a:latin typeface="Calibri"/>
                <a:cs typeface="Calibri"/>
              </a:rPr>
              <a:t>That the impact and Risk to patient is considered in your investigations for incidents, CAPAs etc</a:t>
            </a:r>
          </a:p>
          <a:p>
            <a:pPr lvl="1"/>
            <a:r>
              <a:rPr lang="en-GB">
                <a:solidFill>
                  <a:schemeClr val="tx2"/>
                </a:solidFill>
                <a:latin typeface="Calibri"/>
                <a:cs typeface="Calibri"/>
              </a:rPr>
              <a:t>Implement mechanisms for patient information and  feedback.</a:t>
            </a:r>
          </a:p>
          <a:p>
            <a:pPr lvl="1"/>
            <a:r>
              <a:rPr lang="en-GB">
                <a:solidFill>
                  <a:schemeClr val="tx2"/>
                </a:solidFill>
                <a:latin typeface="Calibri"/>
                <a:cs typeface="Calibri"/>
              </a:rPr>
              <a:t>Treat patients and samples with care and respect, free from discrimination </a:t>
            </a:r>
          </a:p>
          <a:p>
            <a:pPr lvl="1"/>
            <a:endParaRPr lang="en-GB">
              <a:solidFill>
                <a:schemeClr val="tx2"/>
              </a:solidFill>
              <a:latin typeface="Calibri"/>
              <a:cs typeface="Calibri"/>
            </a:endParaRPr>
          </a:p>
          <a:p>
            <a:pPr lvl="1"/>
            <a:r>
              <a:rPr lang="en-GB">
                <a:solidFill>
                  <a:schemeClr val="tx2"/>
                </a:solidFill>
                <a:latin typeface="Calibri"/>
                <a:cs typeface="Calibri"/>
              </a:rPr>
              <a:t> we updated our Quality with emphasise on the patient.</a:t>
            </a:r>
            <a:endParaRPr lang="en-GB">
              <a:cs typeface="Calibri"/>
            </a:endParaRPr>
          </a:p>
          <a:p>
            <a:endParaRPr lang="en-US"/>
          </a:p>
        </p:txBody>
      </p:sp>
      <p:sp>
        <p:nvSpPr>
          <p:cNvPr id="4" name="Slide Number Placeholder 3"/>
          <p:cNvSpPr>
            <a:spLocks noGrp="1"/>
          </p:cNvSpPr>
          <p:nvPr>
            <p:ph type="sldNum" sz="quarter" idx="5"/>
          </p:nvPr>
        </p:nvSpPr>
        <p:spPr/>
        <p:txBody>
          <a:bodyPr/>
          <a:lstStyle/>
          <a:p>
            <a:fld id="{9041FE5F-778C-4BEA-886D-743CE459DE33}" type="slidenum">
              <a:rPr lang="en-GB" smtClean="0"/>
              <a:t>17</a:t>
            </a:fld>
            <a:endParaRPr lang="en-GB"/>
          </a:p>
        </p:txBody>
      </p:sp>
    </p:spTree>
    <p:extLst>
      <p:ext uri="{BB962C8B-B14F-4D97-AF65-F5344CB8AC3E}">
        <p14:creationId xmlns:p14="http://schemas.microsoft.com/office/powerpoint/2010/main" val="109527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err="1">
                <a:ea typeface="Calibri"/>
                <a:cs typeface="Calibri"/>
              </a:rPr>
              <a:t>Authorisation</a:t>
            </a:r>
            <a:r>
              <a:rPr lang="en-US">
                <a:ea typeface="Calibri"/>
                <a:cs typeface="Calibri"/>
              </a:rPr>
              <a:t> clause in my opinion is closely linked with competency but essentially 6.2.3 is looking at have you defined who is authorized to complete specific roles and processes -  </a:t>
            </a:r>
            <a:endParaRPr lang="en-US"/>
          </a:p>
          <a:p>
            <a:pPr>
              <a:defRPr/>
            </a:pPr>
            <a:endParaRPr lang="en-US">
              <a:ea typeface="Calibri"/>
              <a:cs typeface="Calibri"/>
            </a:endParaRPr>
          </a:p>
          <a:p>
            <a:pPr>
              <a:defRPr/>
            </a:pPr>
            <a:r>
              <a:rPr lang="en-US">
                <a:ea typeface="Calibri"/>
                <a:cs typeface="Calibri"/>
              </a:rPr>
              <a:t>those listed include –</a:t>
            </a:r>
          </a:p>
          <a:p>
            <a:pPr>
              <a:defRPr/>
            </a:pPr>
            <a:endParaRPr lang="en-US">
              <a:ea typeface="Calibri"/>
              <a:cs typeface="Calibri"/>
            </a:endParaRPr>
          </a:p>
          <a:p>
            <a:pPr>
              <a:defRPr/>
            </a:pPr>
            <a:r>
              <a:rPr lang="en-US">
                <a:ea typeface="Calibri"/>
                <a:cs typeface="Calibri"/>
              </a:rPr>
              <a:t> selection, development and modification, validation and verification of methods, </a:t>
            </a:r>
          </a:p>
          <a:p>
            <a:pPr>
              <a:defRPr/>
            </a:pPr>
            <a:endParaRPr lang="en-US">
              <a:ea typeface="Calibri"/>
              <a:cs typeface="Calibri"/>
            </a:endParaRPr>
          </a:p>
          <a:p>
            <a:pPr>
              <a:defRPr/>
            </a:pPr>
            <a:r>
              <a:rPr lang="en-US">
                <a:ea typeface="Calibri"/>
                <a:cs typeface="Calibri"/>
              </a:rPr>
              <a:t>The review release and reporting of results,</a:t>
            </a:r>
          </a:p>
          <a:p>
            <a:pPr>
              <a:defRPr/>
            </a:pPr>
            <a:endParaRPr lang="en-US">
              <a:ea typeface="Calibri"/>
              <a:cs typeface="Calibri"/>
            </a:endParaRPr>
          </a:p>
          <a:p>
            <a:pPr>
              <a:defRPr/>
            </a:pPr>
            <a:r>
              <a:rPr lang="en-US">
                <a:ea typeface="Calibri"/>
                <a:cs typeface="Calibri"/>
              </a:rPr>
              <a:t> use of laboratory information systems to access patient data, entering patient data and examination results and changes to patient data and results. </a:t>
            </a:r>
          </a:p>
          <a:p>
            <a:pPr>
              <a:defRPr/>
            </a:pPr>
            <a:endParaRPr lang="en-US">
              <a:ea typeface="Calibri"/>
              <a:cs typeface="Calibri"/>
            </a:endParaRPr>
          </a:p>
          <a:p>
            <a:pPr>
              <a:defRPr/>
            </a:pPr>
            <a:r>
              <a:rPr lang="en-US">
                <a:ea typeface="Calibri"/>
                <a:cs typeface="Calibri"/>
              </a:rPr>
              <a:t>We have these defined in each procedure, job descriptions, LIMS user access with access control limits dependent on role and supported each of these with training and competency evidence. </a:t>
            </a:r>
            <a:endParaRPr lang="en-US">
              <a:cs typeface="Calibri"/>
            </a:endParaRPr>
          </a:p>
          <a:p>
            <a:endParaRPr lang="en-GB"/>
          </a:p>
        </p:txBody>
      </p:sp>
      <p:sp>
        <p:nvSpPr>
          <p:cNvPr id="4" name="Slide Number Placeholder 3"/>
          <p:cNvSpPr>
            <a:spLocks noGrp="1"/>
          </p:cNvSpPr>
          <p:nvPr>
            <p:ph type="sldNum" sz="quarter" idx="5"/>
          </p:nvPr>
        </p:nvSpPr>
        <p:spPr/>
        <p:txBody>
          <a:bodyPr/>
          <a:lstStyle/>
          <a:p>
            <a:fld id="{9041FE5F-778C-4BEA-886D-743CE459DE33}" type="slidenum">
              <a:rPr lang="en-GB" smtClean="0"/>
              <a:t>18</a:t>
            </a:fld>
            <a:endParaRPr lang="en-GB"/>
          </a:p>
        </p:txBody>
      </p:sp>
    </p:spTree>
    <p:extLst>
      <p:ext uri="{BB962C8B-B14F-4D97-AF65-F5344CB8AC3E}">
        <p14:creationId xmlns:p14="http://schemas.microsoft.com/office/powerpoint/2010/main" val="610677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Nonconforming work clause which relates to process for when laboratory activities or examination results do not conform to its own procedures. </a:t>
            </a:r>
            <a:endParaRPr lang="en-US"/>
          </a:p>
          <a:p>
            <a:pPr>
              <a:defRPr/>
            </a:pPr>
            <a:endParaRPr lang="en-US">
              <a:ea typeface="Calibri"/>
              <a:cs typeface="Calibri"/>
            </a:endParaRPr>
          </a:p>
          <a:p>
            <a:pPr>
              <a:defRPr/>
            </a:pPr>
            <a:r>
              <a:rPr lang="en-US">
                <a:ea typeface="Calibri"/>
                <a:cs typeface="Calibri"/>
              </a:rPr>
              <a:t>We ensure that someone takes responsibility for implementing immediate and long term actions, </a:t>
            </a:r>
          </a:p>
          <a:p>
            <a:pPr>
              <a:defRPr/>
            </a:pPr>
            <a:endParaRPr lang="en-US">
              <a:ea typeface="Calibri"/>
              <a:cs typeface="Calibri"/>
            </a:endParaRPr>
          </a:p>
          <a:p>
            <a:pPr>
              <a:defRPr/>
            </a:pPr>
            <a:r>
              <a:rPr lang="en-US">
                <a:ea typeface="Calibri"/>
                <a:cs typeface="Calibri"/>
              </a:rPr>
              <a:t>if risk to patients we halt examinations to investigate and we look at clinical significance of the nonconforming work for the current affected result and previous. </a:t>
            </a:r>
          </a:p>
          <a:p>
            <a:pPr>
              <a:defRPr/>
            </a:pPr>
            <a:endParaRPr lang="en-US">
              <a:ea typeface="Calibri"/>
              <a:cs typeface="Calibri"/>
            </a:endParaRPr>
          </a:p>
          <a:p>
            <a:pPr>
              <a:defRPr/>
            </a:pPr>
            <a:r>
              <a:rPr lang="en-US">
                <a:ea typeface="Calibri"/>
                <a:cs typeface="Calibri"/>
              </a:rPr>
              <a:t>This was already sort of part of 5.6 ensuring quality of examinations and the non-conformity clause  in 2012 that looks at when we have poor  performance, assess risk, impact and extent  but now has its own stand alone standard. </a:t>
            </a:r>
            <a:endParaRPr lang="en-US">
              <a:cs typeface="Calibri"/>
            </a:endParaRPr>
          </a:p>
          <a:p>
            <a:endParaRPr lang="en-GB"/>
          </a:p>
        </p:txBody>
      </p:sp>
      <p:sp>
        <p:nvSpPr>
          <p:cNvPr id="4" name="Slide Number Placeholder 3"/>
          <p:cNvSpPr>
            <a:spLocks noGrp="1"/>
          </p:cNvSpPr>
          <p:nvPr>
            <p:ph type="sldNum" sz="quarter" idx="5"/>
          </p:nvPr>
        </p:nvSpPr>
        <p:spPr/>
        <p:txBody>
          <a:bodyPr/>
          <a:lstStyle/>
          <a:p>
            <a:fld id="{9041FE5F-778C-4BEA-886D-743CE459DE33}" type="slidenum">
              <a:rPr lang="en-GB" smtClean="0"/>
              <a:t>19</a:t>
            </a:fld>
            <a:endParaRPr lang="en-GB"/>
          </a:p>
        </p:txBody>
      </p:sp>
    </p:spTree>
    <p:extLst>
      <p:ext uri="{BB962C8B-B14F-4D97-AF65-F5344CB8AC3E}">
        <p14:creationId xmlns:p14="http://schemas.microsoft.com/office/powerpoint/2010/main" val="421450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Firstly, I thought I would give a bit of an introduction to myself and how I ended up in quality management. I am a senior biomedical scientist. I first qualified as a specialist Biomedical scientist in Cytopathology for the Cervical Screening </a:t>
            </a:r>
            <a:r>
              <a:rPr lang="en-US" err="1">
                <a:ea typeface="Calibri"/>
                <a:cs typeface="Calibri"/>
              </a:rPr>
              <a:t>programme</a:t>
            </a:r>
            <a:r>
              <a:rPr lang="en-US">
                <a:ea typeface="Calibri"/>
                <a:cs typeface="Calibri"/>
              </a:rPr>
              <a:t> and since 2010 I have been involved in the quality management side. I came to NSBG in 2019 as quality lead as after several mergers and laboratory closures, I decided to make a change toa role in quality management with no technical responsibility.</a:t>
            </a:r>
          </a:p>
        </p:txBody>
      </p:sp>
      <p:sp>
        <p:nvSpPr>
          <p:cNvPr id="4" name="Slide Number Placeholder 3"/>
          <p:cNvSpPr>
            <a:spLocks noGrp="1"/>
          </p:cNvSpPr>
          <p:nvPr>
            <p:ph type="sldNum" sz="quarter" idx="5"/>
          </p:nvPr>
        </p:nvSpPr>
        <p:spPr/>
        <p:txBody>
          <a:bodyPr/>
          <a:lstStyle/>
          <a:p>
            <a:fld id="{9041FE5F-778C-4BEA-886D-743CE459DE33}" type="slidenum">
              <a:rPr lang="en-GB" smtClean="0"/>
              <a:t>2</a:t>
            </a:fld>
            <a:endParaRPr lang="en-GB"/>
          </a:p>
        </p:txBody>
      </p:sp>
    </p:spTree>
    <p:extLst>
      <p:ext uri="{BB962C8B-B14F-4D97-AF65-F5344CB8AC3E}">
        <p14:creationId xmlns:p14="http://schemas.microsoft.com/office/powerpoint/2010/main" val="1634065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ea typeface="Calibri"/>
                <a:cs typeface="Calibri"/>
              </a:rPr>
              <a:t>Business contingency planning was already in 2012 was incorporated into management requirements   but only really stated that we would have plans in place, back ups </a:t>
            </a:r>
            <a:r>
              <a:rPr lang="en-US" err="1">
                <a:ea typeface="Calibri"/>
                <a:cs typeface="Calibri"/>
              </a:rPr>
              <a:t>etc</a:t>
            </a:r>
            <a:r>
              <a:rPr lang="en-US">
                <a:ea typeface="Calibri"/>
                <a:cs typeface="Calibri"/>
              </a:rPr>
              <a:t> . </a:t>
            </a:r>
            <a:endParaRPr lang="en-GB">
              <a:ea typeface="Calibri"/>
              <a:cs typeface="Calibri"/>
            </a:endParaRPr>
          </a:p>
          <a:p>
            <a:pPr>
              <a:defRPr/>
            </a:pPr>
            <a:endParaRPr lang="en-US">
              <a:ea typeface="Calibri"/>
              <a:cs typeface="Calibri"/>
            </a:endParaRPr>
          </a:p>
          <a:p>
            <a:pPr>
              <a:defRPr/>
            </a:pPr>
            <a:r>
              <a:rPr lang="en-US">
                <a:ea typeface="Calibri"/>
                <a:cs typeface="Calibri"/>
              </a:rPr>
              <a:t>Now has its own standalone clause, to ensure  that not only have you defined your BCP plans,</a:t>
            </a:r>
            <a:endParaRPr lang="en-GB">
              <a:ea typeface="Calibri"/>
              <a:cs typeface="Calibri"/>
            </a:endParaRPr>
          </a:p>
          <a:p>
            <a:pPr>
              <a:defRPr/>
            </a:pPr>
            <a:endParaRPr lang="en-US">
              <a:ea typeface="Calibri"/>
              <a:cs typeface="Calibri"/>
            </a:endParaRPr>
          </a:p>
          <a:p>
            <a:pPr>
              <a:defRPr/>
            </a:pPr>
            <a:r>
              <a:rPr lang="en-US">
                <a:ea typeface="Calibri"/>
                <a:cs typeface="Calibri"/>
              </a:rPr>
              <a:t> that you have covered all risks not just LIMS downtime,</a:t>
            </a:r>
            <a:endParaRPr lang="en-GB">
              <a:ea typeface="Calibri"/>
              <a:cs typeface="Calibri"/>
            </a:endParaRPr>
          </a:p>
          <a:p>
            <a:pPr>
              <a:defRPr/>
            </a:pPr>
            <a:r>
              <a:rPr lang="en-US">
                <a:ea typeface="Calibri"/>
                <a:cs typeface="Calibri"/>
              </a:rPr>
              <a:t> Are your plans are shared with the wider team?  </a:t>
            </a:r>
            <a:endParaRPr lang="en-GB">
              <a:ea typeface="Calibri"/>
              <a:cs typeface="Calibri"/>
            </a:endParaRPr>
          </a:p>
          <a:p>
            <a:pPr>
              <a:defRPr/>
            </a:pPr>
            <a:endParaRPr lang="en-US">
              <a:ea typeface="Calibri"/>
              <a:cs typeface="Calibri"/>
            </a:endParaRPr>
          </a:p>
          <a:p>
            <a:pPr>
              <a:defRPr/>
            </a:pPr>
            <a:r>
              <a:rPr lang="en-US">
                <a:ea typeface="Calibri"/>
                <a:cs typeface="Calibri"/>
              </a:rPr>
              <a:t>and do you have evidence of training and  competency for those responsible for understanding and implementing the business continuity plans. </a:t>
            </a:r>
            <a:endParaRPr lang="en-GB">
              <a:ea typeface="Calibri"/>
              <a:cs typeface="Calibri"/>
            </a:endParaRPr>
          </a:p>
          <a:p>
            <a:pPr>
              <a:defRPr/>
            </a:pPr>
            <a:endParaRPr lang="en-US">
              <a:ea typeface="Calibri"/>
              <a:cs typeface="Calibri"/>
            </a:endParaRPr>
          </a:p>
          <a:p>
            <a:pPr>
              <a:defRPr/>
            </a:pPr>
            <a:r>
              <a:rPr lang="en-US">
                <a:ea typeface="Calibri"/>
                <a:cs typeface="Calibri"/>
              </a:rPr>
              <a:t>Do you have evidence of periodic testing and review of your plans for example performing a tabletop exercise or testing a downtime scenarios. </a:t>
            </a:r>
            <a:endParaRPr lang="en-GB">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20</a:t>
            </a:fld>
            <a:endParaRPr lang="en-GB"/>
          </a:p>
        </p:txBody>
      </p:sp>
    </p:spTree>
    <p:extLst>
      <p:ext uri="{BB962C8B-B14F-4D97-AF65-F5344CB8AC3E}">
        <p14:creationId xmlns:p14="http://schemas.microsoft.com/office/powerpoint/2010/main" val="460031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came under preventive actions in 2012 but now incorporates  risk management. Looking at your service and continual improvement if you see trends or risk in performance what can you do to address that risk and opportunities for improvement.  For example acting on user feedback, audit findings, outcome of management reviews etc. If you see a potential for risk implement something to prevent it occurring or improve a performance trend. </a:t>
            </a:r>
          </a:p>
        </p:txBody>
      </p:sp>
      <p:sp>
        <p:nvSpPr>
          <p:cNvPr id="4" name="Slide Number Placeholder 3"/>
          <p:cNvSpPr>
            <a:spLocks noGrp="1"/>
          </p:cNvSpPr>
          <p:nvPr>
            <p:ph type="sldNum" sz="quarter" idx="5"/>
          </p:nvPr>
        </p:nvSpPr>
        <p:spPr/>
        <p:txBody>
          <a:bodyPr/>
          <a:lstStyle/>
          <a:p>
            <a:fld id="{9041FE5F-778C-4BEA-886D-743CE459DE33}" type="slidenum">
              <a:rPr lang="en-GB" smtClean="0"/>
              <a:t>21</a:t>
            </a:fld>
            <a:endParaRPr lang="en-GB"/>
          </a:p>
        </p:txBody>
      </p:sp>
    </p:spTree>
    <p:extLst>
      <p:ext uri="{BB962C8B-B14F-4D97-AF65-F5344CB8AC3E}">
        <p14:creationId xmlns:p14="http://schemas.microsoft.com/office/powerpoint/2010/main" val="532435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Validation and Verification is already covered in 2012 but in a little more detail for 2022 and was a focus at some of the UKAS training I attended and was looked at the assessment visit </a:t>
            </a:r>
            <a:endParaRPr lang="en-US"/>
          </a:p>
          <a:p>
            <a:endParaRPr lang="en-GB"/>
          </a:p>
          <a:p>
            <a:r>
              <a:rPr lang="en-GB"/>
              <a:t>- focusing on the is requirement to evidence that those completing and authorising validation or verification of your examination methods is authorised to do so – this links in with 6.2.3 Authorisation clause. </a:t>
            </a:r>
          </a:p>
          <a:p>
            <a:endParaRPr lang="en-GB">
              <a:cs typeface="Calibri"/>
            </a:endParaRPr>
          </a:p>
          <a:p>
            <a:r>
              <a:rPr lang="en-GB"/>
              <a:t>We must ensure periodic review of clinical justification of examination methods are we using them for their intended use have we validated this?, </a:t>
            </a:r>
            <a:endParaRPr lang="en-GB">
              <a:cs typeface="Calibri"/>
            </a:endParaRPr>
          </a:p>
          <a:p>
            <a:endParaRPr lang="en-GB"/>
          </a:p>
          <a:p>
            <a:r>
              <a:rPr lang="en-GB"/>
              <a:t>If there are changes or modifications have, we got evidence of re-verification. </a:t>
            </a:r>
          </a:p>
          <a:p>
            <a:endParaRPr lang="en-GB"/>
          </a:p>
          <a:p>
            <a:r>
              <a:rPr lang="en-GB"/>
              <a:t>Ensure there is periodic review of biological reference intervals and critical decision limits  and measurement of uncertainty. </a:t>
            </a:r>
          </a:p>
          <a:p>
            <a:endParaRPr lang="en-GB"/>
          </a:p>
          <a:p>
            <a:r>
              <a:rPr lang="en-GB"/>
              <a:t>Also ensuring inform users of changes where necessary. </a:t>
            </a:r>
            <a:endParaRPr lang="en-GB">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22</a:t>
            </a:fld>
            <a:endParaRPr lang="en-GB"/>
          </a:p>
        </p:txBody>
      </p:sp>
    </p:spTree>
    <p:extLst>
      <p:ext uri="{BB962C8B-B14F-4D97-AF65-F5344CB8AC3E}">
        <p14:creationId xmlns:p14="http://schemas.microsoft.com/office/powerpoint/2010/main" val="20664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experience of the transition assessment was so much easier than what I had built up in my head. </a:t>
            </a:r>
            <a:endParaRPr lang="en-US"/>
          </a:p>
          <a:p>
            <a:endParaRPr lang="en-US">
              <a:ea typeface="Calibri"/>
              <a:cs typeface="Calibri"/>
            </a:endParaRPr>
          </a:p>
          <a:p>
            <a:r>
              <a:rPr lang="en-US">
                <a:ea typeface="Calibri"/>
                <a:cs typeface="Calibri"/>
              </a:rPr>
              <a:t>I kept wondering if I had missed something as we were already complying with most areas and could not see any huge differences, despite the major new changes.  </a:t>
            </a:r>
          </a:p>
          <a:p>
            <a:endParaRPr lang="en-US">
              <a:ea typeface="Calibri"/>
              <a:cs typeface="Calibri"/>
            </a:endParaRPr>
          </a:p>
          <a:p>
            <a:r>
              <a:rPr lang="en-US">
                <a:ea typeface="Calibri"/>
                <a:cs typeface="Calibri"/>
              </a:rPr>
              <a:t>The transition assessment was as UKAS say a sampling exercise, was a skim across the surface look as they have to look at everything and because we had a detailed gap analysis with a lot of evidence this meant they only needed to look at the very new clauses in more detail. </a:t>
            </a:r>
          </a:p>
          <a:p>
            <a:endParaRPr lang="en-US">
              <a:ea typeface="Calibri"/>
              <a:cs typeface="Calibri"/>
            </a:endParaRPr>
          </a:p>
          <a:p>
            <a:r>
              <a:rPr lang="en-US">
                <a:ea typeface="Calibri"/>
                <a:cs typeface="Calibri"/>
              </a:rPr>
              <a:t>We ran through procedures with a sampling exercise of a piece of evidence to show it was embedded or they identified the action we had in place and looked if we were on target to meet that. </a:t>
            </a:r>
          </a:p>
          <a:p>
            <a:endParaRPr lang="en-US">
              <a:ea typeface="Calibri"/>
              <a:cs typeface="Calibri"/>
            </a:endParaRPr>
          </a:p>
          <a:p>
            <a:r>
              <a:rPr lang="en-US">
                <a:ea typeface="Calibri"/>
                <a:cs typeface="Calibri"/>
              </a:rPr>
              <a:t>Some actions I had stated would be completed by January 2024, our assessment was on 25th January so I argued it was still January. </a:t>
            </a:r>
          </a:p>
          <a:p>
            <a:endParaRPr lang="en-US">
              <a:ea typeface="Calibri"/>
              <a:cs typeface="Calibri"/>
            </a:endParaRPr>
          </a:p>
          <a:p>
            <a:r>
              <a:rPr lang="en-US">
                <a:ea typeface="Calibri"/>
                <a:cs typeface="Calibri"/>
              </a:rPr>
              <a:t>We were advised that the next assessment would be a deeper dive. </a:t>
            </a:r>
          </a:p>
          <a:p>
            <a:endParaRPr lang="en-US">
              <a:ea typeface="Calibri"/>
              <a:cs typeface="Calibri"/>
            </a:endParaRPr>
          </a:p>
          <a:p>
            <a:r>
              <a:rPr lang="en-US">
                <a:ea typeface="Calibri"/>
                <a:cs typeface="Calibri"/>
              </a:rPr>
              <a:t>We had a very good assessment with 2 minor mandatory findings and 1 recommendation with no findings towards 2012. </a:t>
            </a:r>
            <a:endParaRPr lang="en-US">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23</a:t>
            </a:fld>
            <a:endParaRPr lang="en-GB"/>
          </a:p>
        </p:txBody>
      </p:sp>
    </p:spTree>
    <p:extLst>
      <p:ext uri="{BB962C8B-B14F-4D97-AF65-F5344CB8AC3E}">
        <p14:creationId xmlns:p14="http://schemas.microsoft.com/office/powerpoint/2010/main" val="2674713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 sure if you can read this but I am happy to share this with you so that you can have a look closer. </a:t>
            </a:r>
            <a:endParaRPr lang="en-US"/>
          </a:p>
          <a:p>
            <a:endParaRPr lang="en-US">
              <a:ea typeface="Calibri"/>
              <a:cs typeface="Calibri"/>
            </a:endParaRPr>
          </a:p>
          <a:p>
            <a:r>
              <a:rPr lang="en-US">
                <a:ea typeface="Calibri"/>
                <a:cs typeface="Calibri"/>
              </a:rPr>
              <a:t>Our findings were very similar to other labs in our trust and other trusts as assessment managers are focusing on the key new clauses in 2022. We received no findings to 2012 part of the surveillance visit. </a:t>
            </a:r>
          </a:p>
          <a:p>
            <a:endParaRPr lang="en-US">
              <a:ea typeface="Calibri"/>
              <a:cs typeface="Calibri"/>
            </a:endParaRPr>
          </a:p>
          <a:p>
            <a:r>
              <a:rPr lang="en-US">
                <a:ea typeface="Calibri"/>
                <a:cs typeface="Calibri"/>
              </a:rPr>
              <a:t> 1 finding was regarding demonstrating our staff understand the  consequences of not conforming to the standard, we already do impact assessment of nonconformances to the patient, staff, visitors and our service but we had not included this in our quality management competency. </a:t>
            </a:r>
          </a:p>
          <a:p>
            <a:endParaRPr lang="en-US">
              <a:ea typeface="Calibri"/>
              <a:cs typeface="Calibri"/>
            </a:endParaRPr>
          </a:p>
          <a:p>
            <a:r>
              <a:rPr lang="en-US">
                <a:ea typeface="Calibri"/>
                <a:cs typeface="Calibri"/>
              </a:rPr>
              <a:t>Our second finding related to the not defining relationships with internal support services for example Estates, HR, finances, something we had sort of detailed to some extent  in our quality manual but not defined the relationships and route for escalation. </a:t>
            </a:r>
          </a:p>
          <a:p>
            <a:endParaRPr lang="en-US">
              <a:ea typeface="Calibri"/>
              <a:cs typeface="Calibri"/>
            </a:endParaRPr>
          </a:p>
          <a:p>
            <a:r>
              <a:rPr lang="en-US">
                <a:ea typeface="Calibri"/>
                <a:cs typeface="Calibri"/>
              </a:rPr>
              <a:t>The recommendation for to update our document management procedure more clearly on who we </a:t>
            </a:r>
            <a:r>
              <a:rPr lang="en-US" err="1">
                <a:ea typeface="Calibri"/>
                <a:cs typeface="Calibri"/>
              </a:rPr>
              <a:t>authorise</a:t>
            </a:r>
            <a:r>
              <a:rPr lang="en-US">
                <a:ea typeface="Calibri"/>
                <a:cs typeface="Calibri"/>
              </a:rPr>
              <a:t> to approve documentation – we stated we select those technically or clinically competent but we had not audited this previously or included selecting the approve in our competency. </a:t>
            </a:r>
          </a:p>
          <a:p>
            <a:endParaRPr lang="en-US">
              <a:ea typeface="Calibri"/>
              <a:cs typeface="Calibri"/>
            </a:endParaRPr>
          </a:p>
          <a:p>
            <a:r>
              <a:rPr lang="en-US">
                <a:ea typeface="Calibri"/>
                <a:cs typeface="Calibri"/>
              </a:rPr>
              <a:t>We were happy these were only minor we were almost there just some tweaks to our documentation, audit and training and competency. </a:t>
            </a:r>
            <a:endParaRPr lang="en-US">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24</a:t>
            </a:fld>
            <a:endParaRPr lang="en-GB"/>
          </a:p>
        </p:txBody>
      </p:sp>
    </p:spTree>
    <p:extLst>
      <p:ext uri="{BB962C8B-B14F-4D97-AF65-F5344CB8AC3E}">
        <p14:creationId xmlns:p14="http://schemas.microsoft.com/office/powerpoint/2010/main" val="1473068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Hopefully today has given you some useful advice to help with your laboratory transition or understanding the key changes in ISO15189:2022.  Here are some useful links to help with purchase of the new standard, UKAS website and the gap analysis I mentioned complete dby Qualimetric Ltd. </a:t>
            </a:r>
          </a:p>
        </p:txBody>
      </p:sp>
      <p:sp>
        <p:nvSpPr>
          <p:cNvPr id="4" name="Slide Number Placeholder 3"/>
          <p:cNvSpPr>
            <a:spLocks noGrp="1"/>
          </p:cNvSpPr>
          <p:nvPr>
            <p:ph type="sldNum" sz="quarter" idx="5"/>
          </p:nvPr>
        </p:nvSpPr>
        <p:spPr/>
        <p:txBody>
          <a:bodyPr/>
          <a:lstStyle/>
          <a:p>
            <a:fld id="{9041FE5F-778C-4BEA-886D-743CE459DE33}" type="slidenum">
              <a:rPr lang="en-GB" smtClean="0"/>
              <a:t>25</a:t>
            </a:fld>
            <a:endParaRPr lang="en-GB"/>
          </a:p>
        </p:txBody>
      </p:sp>
    </p:spTree>
    <p:extLst>
      <p:ext uri="{BB962C8B-B14F-4D97-AF65-F5344CB8AC3E}">
        <p14:creationId xmlns:p14="http://schemas.microsoft.com/office/powerpoint/2010/main" val="1393706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41FE5F-778C-4BEA-886D-743CE459DE33}" type="slidenum">
              <a:rPr lang="en-GB" smtClean="0"/>
              <a:t>26</a:t>
            </a:fld>
            <a:endParaRPr lang="en-GB"/>
          </a:p>
        </p:txBody>
      </p:sp>
    </p:spTree>
    <p:extLst>
      <p:ext uri="{BB962C8B-B14F-4D97-AF65-F5344CB8AC3E}">
        <p14:creationId xmlns:p14="http://schemas.microsoft.com/office/powerpoint/2010/main" val="417367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 I am here to talk to you about the new version of ISO15189:  released in December 2022.  Feedback on the what work I did to prepare for our transition assessment , completing the gap analysis and action plan, the key changes we identified and give you some feedback on our transition experience.</a:t>
            </a:r>
          </a:p>
        </p:txBody>
      </p:sp>
      <p:sp>
        <p:nvSpPr>
          <p:cNvPr id="4" name="Slide Number Placeholder 3"/>
          <p:cNvSpPr>
            <a:spLocks noGrp="1"/>
          </p:cNvSpPr>
          <p:nvPr>
            <p:ph type="sldNum" sz="quarter" idx="5"/>
          </p:nvPr>
        </p:nvSpPr>
        <p:spPr/>
        <p:txBody>
          <a:bodyPr/>
          <a:lstStyle/>
          <a:p>
            <a:fld id="{9041FE5F-778C-4BEA-886D-743CE459DE33}" type="slidenum">
              <a:rPr lang="en-GB" smtClean="0"/>
              <a:t>3</a:t>
            </a:fld>
            <a:endParaRPr lang="en-GB"/>
          </a:p>
        </p:txBody>
      </p:sp>
    </p:spTree>
    <p:extLst>
      <p:ext uri="{BB962C8B-B14F-4D97-AF65-F5344CB8AC3E}">
        <p14:creationId xmlns:p14="http://schemas.microsoft.com/office/powerpoint/2010/main" val="2776246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To begin with I just wanted to give a reminder on the standards medical laboratories can become accredited to and why. Accreditation to ISO15189 is basically how we can as medical laboratories ensure we have a quality management system in place that is compliant and ensure we provide a service to our users and patients that is risk managed, continually looking for improvements and we can provide assurance to our users that we are competent for the services we provide.</a:t>
            </a:r>
          </a:p>
        </p:txBody>
      </p:sp>
      <p:sp>
        <p:nvSpPr>
          <p:cNvPr id="4" name="Slide Number Placeholder 3"/>
          <p:cNvSpPr>
            <a:spLocks noGrp="1"/>
          </p:cNvSpPr>
          <p:nvPr>
            <p:ph type="sldNum" sz="quarter" idx="5"/>
          </p:nvPr>
        </p:nvSpPr>
        <p:spPr/>
        <p:txBody>
          <a:bodyPr/>
          <a:lstStyle/>
          <a:p>
            <a:fld id="{9041FE5F-778C-4BEA-886D-743CE459DE33}" type="slidenum">
              <a:rPr lang="en-GB" smtClean="0"/>
              <a:t>4</a:t>
            </a:fld>
            <a:endParaRPr lang="en-GB"/>
          </a:p>
        </p:txBody>
      </p:sp>
    </p:spTree>
    <p:extLst>
      <p:ext uri="{BB962C8B-B14F-4D97-AF65-F5344CB8AC3E}">
        <p14:creationId xmlns:p14="http://schemas.microsoft.com/office/powerpoint/2010/main" val="832615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diagram representation of ISO15189:2022 taken from the </a:t>
            </a:r>
            <a:r>
              <a:rPr lang="en-US" err="1">
                <a:cs typeface="Calibri"/>
              </a:rPr>
              <a:t>Qualimetric</a:t>
            </a:r>
            <a:r>
              <a:rPr lang="en-US">
                <a:cs typeface="Calibri"/>
              </a:rPr>
              <a:t> website that also has a very useful gap analysis document that I have provided a link for at the end. </a:t>
            </a:r>
          </a:p>
        </p:txBody>
      </p:sp>
      <p:sp>
        <p:nvSpPr>
          <p:cNvPr id="4" name="Slide Number Placeholder 3"/>
          <p:cNvSpPr>
            <a:spLocks noGrp="1"/>
          </p:cNvSpPr>
          <p:nvPr>
            <p:ph type="sldNum" sz="quarter" idx="5"/>
          </p:nvPr>
        </p:nvSpPr>
        <p:spPr/>
        <p:txBody>
          <a:bodyPr/>
          <a:lstStyle/>
          <a:p>
            <a:fld id="{9041FE5F-778C-4BEA-886D-743CE459DE33}" type="slidenum">
              <a:rPr lang="en-GB" smtClean="0"/>
              <a:t>5</a:t>
            </a:fld>
            <a:endParaRPr lang="en-GB"/>
          </a:p>
        </p:txBody>
      </p:sp>
    </p:spTree>
    <p:extLst>
      <p:ext uri="{BB962C8B-B14F-4D97-AF65-F5344CB8AC3E}">
        <p14:creationId xmlns:p14="http://schemas.microsoft.com/office/powerpoint/2010/main" val="348972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searching what are the key changes between 2012 and 2022 there are three significant changes. The new version was developed for alignment between ISO7025:2017 the UKAS standard for competence for calibration laboratories. As UKAS recognised the involvement that medical labs have in POCT. They have incorporated the requirements for point of care testing into 2022 as this was previously its own stand alone standard and finally the 2022 version </a:t>
            </a:r>
            <a:r>
              <a:rPr lang="en-US" err="1">
                <a:ea typeface="Calibri"/>
                <a:cs typeface="Calibri"/>
              </a:rPr>
              <a:t>emphasises</a:t>
            </a:r>
            <a:r>
              <a:rPr lang="en-US">
                <a:ea typeface="Calibri"/>
                <a:cs typeface="Calibri"/>
              </a:rPr>
              <a:t> the importance of risk management – something I think majority of accredited laboratories will already have procedures in place for.</a:t>
            </a:r>
          </a:p>
        </p:txBody>
      </p:sp>
      <p:sp>
        <p:nvSpPr>
          <p:cNvPr id="4" name="Slide Number Placeholder 3"/>
          <p:cNvSpPr>
            <a:spLocks noGrp="1"/>
          </p:cNvSpPr>
          <p:nvPr>
            <p:ph type="sldNum" sz="quarter" idx="5"/>
          </p:nvPr>
        </p:nvSpPr>
        <p:spPr/>
        <p:txBody>
          <a:bodyPr/>
          <a:lstStyle/>
          <a:p>
            <a:fld id="{9041FE5F-778C-4BEA-886D-743CE459DE33}" type="slidenum">
              <a:rPr lang="en-GB" smtClean="0"/>
              <a:t>6</a:t>
            </a:fld>
            <a:endParaRPr lang="en-GB"/>
          </a:p>
        </p:txBody>
      </p:sp>
    </p:spTree>
    <p:extLst>
      <p:ext uri="{BB962C8B-B14F-4D97-AF65-F5344CB8AC3E}">
        <p14:creationId xmlns:p14="http://schemas.microsoft.com/office/powerpoint/2010/main" val="2461932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transition to ISO15189:2022 started with the version being published in December 2022.  </a:t>
            </a:r>
            <a:endParaRPr lang="en-US"/>
          </a:p>
          <a:p>
            <a:endParaRPr lang="en-US">
              <a:ea typeface="Calibri"/>
              <a:cs typeface="Calibri"/>
            </a:endParaRPr>
          </a:p>
          <a:p>
            <a:r>
              <a:rPr lang="en-US">
                <a:ea typeface="Calibri"/>
                <a:cs typeface="Calibri"/>
              </a:rPr>
              <a:t>2023 was the period of training for both UKAS assessors and those involved in quality management and starting to figure out where the gaps were for us as a laboratory by auditing our QMS and procedures against the standard. I spent 2023 attending UKAS webinars, the IBMS congress talks to gain further understanding and started our gap analysis and action plan for transition across to the 2022 version.   </a:t>
            </a:r>
          </a:p>
          <a:p>
            <a:endParaRPr lang="en-US">
              <a:ea typeface="Calibri"/>
              <a:cs typeface="Calibri"/>
            </a:endParaRPr>
          </a:p>
          <a:p>
            <a:r>
              <a:rPr lang="en-US">
                <a:ea typeface="Calibri"/>
                <a:cs typeface="Calibri"/>
              </a:rPr>
              <a:t>2024, is where we our now – UKAS have  started the transition assessments and this occurs alongside your surveillance visit where you have your gap analysis assessed and also see if you still conform to 2012. </a:t>
            </a:r>
          </a:p>
          <a:p>
            <a:endParaRPr lang="en-US">
              <a:ea typeface="Calibri"/>
              <a:cs typeface="Calibri"/>
            </a:endParaRPr>
          </a:p>
          <a:p>
            <a:r>
              <a:rPr lang="en-US">
                <a:ea typeface="Calibri"/>
                <a:cs typeface="Calibri"/>
              </a:rPr>
              <a:t>2025 everyone who is accredited should have transitioned across to 2022 and 2012 requirements will cease to be valid by December. </a:t>
            </a:r>
            <a:endParaRPr lang="en-US">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7</a:t>
            </a:fld>
            <a:endParaRPr lang="en-GB"/>
          </a:p>
        </p:txBody>
      </p:sp>
    </p:spTree>
    <p:extLst>
      <p:ext uri="{BB962C8B-B14F-4D97-AF65-F5344CB8AC3E}">
        <p14:creationId xmlns:p14="http://schemas.microsoft.com/office/powerpoint/2010/main" val="1726398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So what is different? </a:t>
            </a:r>
          </a:p>
          <a:p>
            <a:endParaRPr lang="en-US">
              <a:ea typeface="Calibri"/>
              <a:cs typeface="Calibri"/>
            </a:endParaRPr>
          </a:p>
          <a:p>
            <a:r>
              <a:rPr lang="en-US">
                <a:ea typeface="Calibri"/>
                <a:cs typeface="Calibri"/>
              </a:rPr>
              <a:t>To begin you see the number changes, structural changes and some new clauses that previously were notes or included under clauses with other requirements. </a:t>
            </a:r>
          </a:p>
          <a:p>
            <a:endParaRPr lang="en-US">
              <a:ea typeface="Calibri"/>
              <a:cs typeface="Calibri"/>
            </a:endParaRPr>
          </a:p>
          <a:p>
            <a:r>
              <a:rPr lang="en-US">
                <a:ea typeface="Calibri"/>
                <a:cs typeface="Calibri"/>
              </a:rPr>
              <a:t>The standards are less prescriptive than 2012. UKAS re-enforced that they are the minimum requirement which I thought was important to understand, as even if it isn't in the standards anymore, it doesn't mean you  don't have to do it.  </a:t>
            </a:r>
            <a:endParaRPr lang="en-US">
              <a:cs typeface="Calibri"/>
            </a:endParaRPr>
          </a:p>
          <a:p>
            <a:endParaRPr lang="en-US">
              <a:ea typeface="Calibri"/>
              <a:cs typeface="Calibri"/>
            </a:endParaRPr>
          </a:p>
          <a:p>
            <a:r>
              <a:rPr lang="en-US">
                <a:ea typeface="Calibri"/>
                <a:cs typeface="Calibri"/>
              </a:rPr>
              <a:t>There are changes in the conformance terminology - as UKAS now </a:t>
            </a:r>
            <a:r>
              <a:rPr lang="en-US" err="1">
                <a:ea typeface="Calibri"/>
                <a:cs typeface="Calibri"/>
              </a:rPr>
              <a:t>recognise</a:t>
            </a:r>
            <a:r>
              <a:rPr lang="en-US">
                <a:ea typeface="Calibri"/>
                <a:cs typeface="Calibri"/>
              </a:rPr>
              <a:t> that each discipline is different and may have different requirements - </a:t>
            </a:r>
            <a:r>
              <a:rPr lang="en-US" b="1">
                <a:ea typeface="Calibri"/>
                <a:cs typeface="Calibri"/>
              </a:rPr>
              <a:t>Shall </a:t>
            </a:r>
            <a:r>
              <a:rPr lang="en-US">
                <a:ea typeface="Calibri"/>
                <a:cs typeface="Calibri"/>
              </a:rPr>
              <a:t>statements are mandatory, should is recommended – if you aren't going to conform to these you really need to a solid justification for why?, </a:t>
            </a:r>
          </a:p>
          <a:p>
            <a:endParaRPr lang="en-US">
              <a:ea typeface="Calibri"/>
              <a:cs typeface="Calibri"/>
            </a:endParaRPr>
          </a:p>
          <a:p>
            <a:r>
              <a:rPr lang="en-US" b="1">
                <a:ea typeface="Calibri"/>
                <a:cs typeface="Calibri"/>
              </a:rPr>
              <a:t>May</a:t>
            </a:r>
            <a:r>
              <a:rPr lang="en-US">
                <a:ea typeface="Calibri"/>
                <a:cs typeface="Calibri"/>
              </a:rPr>
              <a:t> is permission – this may be used where things may not apply to every discipline – again you still need to have some justification for not conforming and </a:t>
            </a:r>
          </a:p>
          <a:p>
            <a:endParaRPr lang="en-US">
              <a:ea typeface="Calibri"/>
              <a:cs typeface="Calibri"/>
            </a:endParaRPr>
          </a:p>
          <a:p>
            <a:r>
              <a:rPr lang="en-US" b="1">
                <a:ea typeface="Calibri"/>
                <a:cs typeface="Calibri"/>
              </a:rPr>
              <a:t>Can </a:t>
            </a:r>
            <a:r>
              <a:rPr lang="en-US">
                <a:ea typeface="Calibri"/>
                <a:cs typeface="Calibri"/>
              </a:rPr>
              <a:t>refers to statements for things that are possible or if you have the capability. </a:t>
            </a:r>
            <a:endParaRPr lang="en-US">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8</a:t>
            </a:fld>
            <a:endParaRPr lang="en-GB"/>
          </a:p>
        </p:txBody>
      </p:sp>
    </p:spTree>
    <p:extLst>
      <p:ext uri="{BB962C8B-B14F-4D97-AF65-F5344CB8AC3E}">
        <p14:creationId xmlns:p14="http://schemas.microsoft.com/office/powerpoint/2010/main" val="260087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2022 version has been </a:t>
            </a:r>
            <a:r>
              <a:rPr lang="en-US" err="1">
                <a:ea typeface="Calibri"/>
                <a:cs typeface="Calibri"/>
              </a:rPr>
              <a:t>modernised</a:t>
            </a:r>
            <a:r>
              <a:rPr lang="en-US">
                <a:ea typeface="Calibri"/>
                <a:cs typeface="Calibri"/>
              </a:rPr>
              <a:t> for how laboratories operate today.</a:t>
            </a:r>
          </a:p>
          <a:p>
            <a:endParaRPr lang="en-US">
              <a:ea typeface="Calibri"/>
              <a:cs typeface="Calibri"/>
            </a:endParaRPr>
          </a:p>
          <a:p>
            <a:r>
              <a:rPr lang="en-US">
                <a:ea typeface="Calibri"/>
                <a:cs typeface="Calibri"/>
              </a:rPr>
              <a:t> One example here is that we no longer have to have a hard-copy request or report as many labs now use electronic requesting and reporting. </a:t>
            </a:r>
          </a:p>
          <a:p>
            <a:endParaRPr lang="en-US">
              <a:ea typeface="Calibri"/>
              <a:cs typeface="Calibri"/>
            </a:endParaRPr>
          </a:p>
          <a:p>
            <a:r>
              <a:rPr lang="en-US">
                <a:ea typeface="Calibri"/>
                <a:cs typeface="Calibri"/>
              </a:rPr>
              <a:t>There are also incorporation of other ISO standards. You won't be assessed against these individually as  the requirements are built into ISO15189. I would advise having a look at these if you want further understanding if they apply to you. Buying all the standards is expensive its not compulsory. </a:t>
            </a:r>
            <a:endParaRPr lang="en-US">
              <a:cs typeface="Calibri"/>
            </a:endParaRPr>
          </a:p>
        </p:txBody>
      </p:sp>
      <p:sp>
        <p:nvSpPr>
          <p:cNvPr id="4" name="Slide Number Placeholder 3"/>
          <p:cNvSpPr>
            <a:spLocks noGrp="1"/>
          </p:cNvSpPr>
          <p:nvPr>
            <p:ph type="sldNum" sz="quarter" idx="5"/>
          </p:nvPr>
        </p:nvSpPr>
        <p:spPr/>
        <p:txBody>
          <a:bodyPr/>
          <a:lstStyle/>
          <a:p>
            <a:fld id="{9041FE5F-778C-4BEA-886D-743CE459DE33}" type="slidenum">
              <a:rPr lang="en-GB" smtClean="0"/>
              <a:t>9</a:t>
            </a:fld>
            <a:endParaRPr lang="en-GB"/>
          </a:p>
        </p:txBody>
      </p:sp>
    </p:spTree>
    <p:extLst>
      <p:ext uri="{BB962C8B-B14F-4D97-AF65-F5344CB8AC3E}">
        <p14:creationId xmlns:p14="http://schemas.microsoft.com/office/powerpoint/2010/main" val="1770206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Trust">
    <p:spTree>
      <p:nvGrpSpPr>
        <p:cNvPr id="1" name=""/>
        <p:cNvGrpSpPr/>
        <p:nvPr/>
      </p:nvGrpSpPr>
      <p:grpSpPr>
        <a:xfrm>
          <a:off x="0" y="0"/>
          <a:ext cx="0" cy="0"/>
          <a:chOff x="0" y="0"/>
          <a:chExt cx="0" cy="0"/>
        </a:xfrm>
      </p:grpSpPr>
      <p:pic>
        <p:nvPicPr>
          <p:cNvPr id="7" name="Picture 6" descr="nhs_ppt_trust.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372" y="1759147"/>
            <a:ext cx="8985256" cy="5054206"/>
          </a:xfrm>
          <a:prstGeom prst="rect">
            <a:avLst/>
          </a:prstGeom>
        </p:spPr>
      </p:pic>
      <p:sp>
        <p:nvSpPr>
          <p:cNvPr id="2" name="Title 1"/>
          <p:cNvSpPr>
            <a:spLocks noGrp="1"/>
          </p:cNvSpPr>
          <p:nvPr>
            <p:ph type="ctrTitle"/>
          </p:nvPr>
        </p:nvSpPr>
        <p:spPr>
          <a:xfrm>
            <a:off x="251520" y="692696"/>
            <a:ext cx="7772400" cy="2088232"/>
          </a:xfrm>
        </p:spPr>
        <p:txBody>
          <a:bodyPr lIns="79200" anchor="b"/>
          <a:lstStyle>
            <a:lvl1pPr algn="l">
              <a:defRPr b="1">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251520" y="2828528"/>
            <a:ext cx="7128792" cy="1752600"/>
          </a:xfrm>
        </p:spPr>
        <p:txBody>
          <a:bodyPr>
            <a:normAutofit/>
          </a:bodyPr>
          <a:lstStyle>
            <a:lvl1pPr marL="0" indent="0" algn="l">
              <a:lnSpc>
                <a:spcPct val="950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bg1"/>
                </a:solidFill>
              </a:defRPr>
            </a:lvl1pPr>
          </a:lstStyle>
          <a:p>
            <a:fld id="{196201F7-0CDD-4091-AD65-07541FF3A6BB}" type="datetimeFigureOut">
              <a:rPr lang="en-GB" smtClean="0"/>
              <a:pPr/>
              <a:t>29/01/2024</a:t>
            </a:fld>
            <a:endParaRPr lang="en-GB"/>
          </a:p>
        </p:txBody>
      </p:sp>
    </p:spTree>
    <p:extLst>
      <p:ext uri="{BB962C8B-B14F-4D97-AF65-F5344CB8AC3E}">
        <p14:creationId xmlns:p14="http://schemas.microsoft.com/office/powerpoint/2010/main" val="353458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ust_SidePhoto">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a:xfrm>
            <a:off x="251519" y="1600200"/>
            <a:ext cx="5768281" cy="4925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pic>
        <p:nvPicPr>
          <p:cNvPr id="12" name="Picture 11" descr="nhs_ppt_trust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8404" y="6011828"/>
            <a:ext cx="1437398" cy="578329"/>
          </a:xfrm>
          <a:prstGeom prst="rect">
            <a:avLst/>
          </a:prstGeom>
        </p:spPr>
      </p:pic>
      <p:sp>
        <p:nvSpPr>
          <p:cNvPr id="11" name="Picture Placeholder 10"/>
          <p:cNvSpPr>
            <a:spLocks noGrp="1"/>
          </p:cNvSpPr>
          <p:nvPr>
            <p:ph type="pic" sz="quarter" idx="10"/>
          </p:nvPr>
        </p:nvSpPr>
        <p:spPr>
          <a:xfrm>
            <a:off x="6156325" y="1600200"/>
            <a:ext cx="2765425" cy="2765425"/>
          </a:xfrm>
        </p:spPr>
        <p:txBody>
          <a:bodyPr/>
          <a:lstStyle/>
          <a:p>
            <a:endParaRPr lang="en-GB"/>
          </a:p>
        </p:txBody>
      </p:sp>
      <p:sp>
        <p:nvSpPr>
          <p:cNvPr id="14" name="Text Placeholder 13"/>
          <p:cNvSpPr>
            <a:spLocks noGrp="1"/>
          </p:cNvSpPr>
          <p:nvPr>
            <p:ph type="body" sz="quarter" idx="11"/>
          </p:nvPr>
        </p:nvSpPr>
        <p:spPr>
          <a:xfrm>
            <a:off x="6156325" y="4437062"/>
            <a:ext cx="2765425" cy="648121"/>
          </a:xfrm>
        </p:spPr>
        <p:txBody>
          <a:bodyPr>
            <a:noAutofit/>
          </a:bodyPr>
          <a:lstStyle>
            <a:lvl1pPr marL="0" indent="0">
              <a:buNone/>
              <a:defRPr sz="1600">
                <a:solidFill>
                  <a:srgbClr val="005EB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Tree>
    <p:extLst>
      <p:ext uri="{BB962C8B-B14F-4D97-AF65-F5344CB8AC3E}">
        <p14:creationId xmlns:p14="http://schemas.microsoft.com/office/powerpoint/2010/main" val="3694086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hildrens_Trees">
    <p:spTree>
      <p:nvGrpSpPr>
        <p:cNvPr id="1" name=""/>
        <p:cNvGrpSpPr/>
        <p:nvPr/>
      </p:nvGrpSpPr>
      <p:grpSpPr>
        <a:xfrm>
          <a:off x="0" y="0"/>
          <a:ext cx="0" cy="0"/>
          <a:chOff x="0" y="0"/>
          <a:chExt cx="0" cy="0"/>
        </a:xfrm>
      </p:grpSpPr>
      <p:pic>
        <p:nvPicPr>
          <p:cNvPr id="10" name="Picture 9" descr="nhs_ppt_bch_tre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1555" y="5750162"/>
            <a:ext cx="1962620" cy="862266"/>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18156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hildrens_People">
    <p:spTree>
      <p:nvGrpSpPr>
        <p:cNvPr id="1" name=""/>
        <p:cNvGrpSpPr/>
        <p:nvPr/>
      </p:nvGrpSpPr>
      <p:grpSpPr>
        <a:xfrm>
          <a:off x="0" y="0"/>
          <a:ext cx="0" cy="0"/>
          <a:chOff x="0" y="0"/>
          <a:chExt cx="0" cy="0"/>
        </a:xfrm>
      </p:grpSpPr>
      <p:pic>
        <p:nvPicPr>
          <p:cNvPr id="10" name="Picture 9" descr="nhs_ppt_bch_tre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1555" y="5750162"/>
            <a:ext cx="1962620" cy="862266"/>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2" name="Picture 11" descr="nhs_ppt_bch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2778" y="6058560"/>
            <a:ext cx="1292524" cy="520039"/>
          </a:xfrm>
          <a:prstGeom prst="rect">
            <a:avLst/>
          </a:prstGeom>
        </p:spPr>
      </p:pic>
    </p:spTree>
    <p:extLst>
      <p:ext uri="{BB962C8B-B14F-4D97-AF65-F5344CB8AC3E}">
        <p14:creationId xmlns:p14="http://schemas.microsoft.com/office/powerpoint/2010/main" val="3996990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Womens_Trees">
    <p:spTree>
      <p:nvGrpSpPr>
        <p:cNvPr id="1" name=""/>
        <p:cNvGrpSpPr/>
        <p:nvPr/>
      </p:nvGrpSpPr>
      <p:grpSpPr>
        <a:xfrm>
          <a:off x="0" y="0"/>
          <a:ext cx="0" cy="0"/>
          <a:chOff x="0" y="0"/>
          <a:chExt cx="0" cy="0"/>
        </a:xfrm>
      </p:grpSpPr>
      <p:pic>
        <p:nvPicPr>
          <p:cNvPr id="11" name="Picture 10" descr="nhs_ppt_bwh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5665" y="5746048"/>
            <a:ext cx="1971984" cy="866380"/>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2876795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Womens_People">
    <p:spTree>
      <p:nvGrpSpPr>
        <p:cNvPr id="1" name=""/>
        <p:cNvGrpSpPr/>
        <p:nvPr/>
      </p:nvGrpSpPr>
      <p:grpSpPr>
        <a:xfrm>
          <a:off x="0" y="0"/>
          <a:ext cx="0" cy="0"/>
          <a:chOff x="0" y="0"/>
          <a:chExt cx="0" cy="0"/>
        </a:xfrm>
      </p:grpSpPr>
      <p:pic>
        <p:nvPicPr>
          <p:cNvPr id="11" name="Picture 10" descr="nhs_ppt_bwh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5665" y="5746048"/>
            <a:ext cx="1971984" cy="866380"/>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2" name="Picture 11" descr="nhs_ppt_bwh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3954" y="6019261"/>
            <a:ext cx="1134535" cy="558114"/>
          </a:xfrm>
          <a:prstGeom prst="rect">
            <a:avLst/>
          </a:prstGeom>
        </p:spPr>
      </p:pic>
    </p:spTree>
    <p:extLst>
      <p:ext uri="{BB962C8B-B14F-4D97-AF65-F5344CB8AC3E}">
        <p14:creationId xmlns:p14="http://schemas.microsoft.com/office/powerpoint/2010/main" val="3858640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PaleBlue_Chart">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2034863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rust_Trees">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spTree>
    <p:extLst>
      <p:ext uri="{BB962C8B-B14F-4D97-AF65-F5344CB8AC3E}">
        <p14:creationId xmlns:p14="http://schemas.microsoft.com/office/powerpoint/2010/main" val="302345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rust_People">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pic>
        <p:nvPicPr>
          <p:cNvPr id="12" name="Picture 11" descr="nhs_ppt_trust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8404" y="6011828"/>
            <a:ext cx="1437398" cy="578329"/>
          </a:xfrm>
          <a:prstGeom prst="rect">
            <a:avLst/>
          </a:prstGeom>
        </p:spPr>
      </p:pic>
    </p:spTree>
    <p:extLst>
      <p:ext uri="{BB962C8B-B14F-4D97-AF65-F5344CB8AC3E}">
        <p14:creationId xmlns:p14="http://schemas.microsoft.com/office/powerpoint/2010/main" val="763527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ust_SidePhoto">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a:xfrm>
            <a:off x="251519" y="1600200"/>
            <a:ext cx="5768281" cy="4925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pic>
        <p:nvPicPr>
          <p:cNvPr id="12" name="Picture 11" descr="nhs_ppt_trust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8404" y="6011828"/>
            <a:ext cx="1437398" cy="578329"/>
          </a:xfrm>
          <a:prstGeom prst="rect">
            <a:avLst/>
          </a:prstGeom>
        </p:spPr>
      </p:pic>
      <p:sp>
        <p:nvSpPr>
          <p:cNvPr id="11" name="Picture Placeholder 10"/>
          <p:cNvSpPr>
            <a:spLocks noGrp="1"/>
          </p:cNvSpPr>
          <p:nvPr>
            <p:ph type="pic" sz="quarter" idx="10"/>
          </p:nvPr>
        </p:nvSpPr>
        <p:spPr>
          <a:xfrm>
            <a:off x="6156325" y="1600200"/>
            <a:ext cx="2765425" cy="2765425"/>
          </a:xfrm>
        </p:spPr>
        <p:txBody>
          <a:bodyPr/>
          <a:lstStyle/>
          <a:p>
            <a:endParaRPr lang="en-GB"/>
          </a:p>
        </p:txBody>
      </p:sp>
      <p:sp>
        <p:nvSpPr>
          <p:cNvPr id="14" name="Text Placeholder 13"/>
          <p:cNvSpPr>
            <a:spLocks noGrp="1"/>
          </p:cNvSpPr>
          <p:nvPr>
            <p:ph type="body" sz="quarter" idx="11"/>
          </p:nvPr>
        </p:nvSpPr>
        <p:spPr>
          <a:xfrm>
            <a:off x="6156325" y="4437062"/>
            <a:ext cx="2765425" cy="648121"/>
          </a:xfrm>
        </p:spPr>
        <p:txBody>
          <a:bodyPr>
            <a:noAutofit/>
          </a:bodyPr>
          <a:lstStyle>
            <a:lvl1pPr marL="0" indent="0">
              <a:buNone/>
              <a:defRPr sz="1600">
                <a:solidFill>
                  <a:srgbClr val="005EB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Tree>
    <p:extLst>
      <p:ext uri="{BB962C8B-B14F-4D97-AF65-F5344CB8AC3E}">
        <p14:creationId xmlns:p14="http://schemas.microsoft.com/office/powerpoint/2010/main" val="517562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hildrens_Trees">
    <p:spTree>
      <p:nvGrpSpPr>
        <p:cNvPr id="1" name=""/>
        <p:cNvGrpSpPr/>
        <p:nvPr/>
      </p:nvGrpSpPr>
      <p:grpSpPr>
        <a:xfrm>
          <a:off x="0" y="0"/>
          <a:ext cx="0" cy="0"/>
          <a:chOff x="0" y="0"/>
          <a:chExt cx="0" cy="0"/>
        </a:xfrm>
      </p:grpSpPr>
      <p:pic>
        <p:nvPicPr>
          <p:cNvPr id="10" name="Picture 9" descr="nhs_ppt_bch_tre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1555" y="5750162"/>
            <a:ext cx="1962620" cy="862266"/>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2505233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_Childrens">
    <p:spTree>
      <p:nvGrpSpPr>
        <p:cNvPr id="1" name=""/>
        <p:cNvGrpSpPr/>
        <p:nvPr/>
      </p:nvGrpSpPr>
      <p:grpSpPr>
        <a:xfrm>
          <a:off x="0" y="0"/>
          <a:ext cx="0" cy="0"/>
          <a:chOff x="0" y="0"/>
          <a:chExt cx="0" cy="0"/>
        </a:xfrm>
      </p:grpSpPr>
      <p:pic>
        <p:nvPicPr>
          <p:cNvPr id="6" name="Picture 5" descr="nhs_ppt_bch.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372" y="1759147"/>
            <a:ext cx="8985256" cy="5054206"/>
          </a:xfrm>
          <a:prstGeom prst="rect">
            <a:avLst/>
          </a:prstGeom>
        </p:spPr>
      </p:pic>
      <p:sp>
        <p:nvSpPr>
          <p:cNvPr id="2" name="Title 1"/>
          <p:cNvSpPr>
            <a:spLocks noGrp="1"/>
          </p:cNvSpPr>
          <p:nvPr>
            <p:ph type="ctrTitle"/>
          </p:nvPr>
        </p:nvSpPr>
        <p:spPr>
          <a:xfrm>
            <a:off x="251520" y="692696"/>
            <a:ext cx="7772400" cy="2088232"/>
          </a:xfrm>
        </p:spPr>
        <p:txBody>
          <a:bodyPr lIns="79200" anchor="b"/>
          <a:lstStyle>
            <a:lvl1pPr algn="l">
              <a:defRPr b="1">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251520" y="2828528"/>
            <a:ext cx="7128792" cy="1752600"/>
          </a:xfrm>
        </p:spPr>
        <p:txBody>
          <a:bodyPr>
            <a:normAutofit/>
          </a:bodyPr>
          <a:lstStyle>
            <a:lvl1pPr marL="0" indent="0" algn="l">
              <a:lnSpc>
                <a:spcPct val="950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bg1"/>
                </a:solidFill>
              </a:defRPr>
            </a:lvl1pPr>
          </a:lstStyle>
          <a:p>
            <a:fld id="{196201F7-0CDD-4091-AD65-07541FF3A6BB}" type="datetimeFigureOut">
              <a:rPr lang="en-GB" smtClean="0"/>
              <a:pPr/>
              <a:t>29/01/2024</a:t>
            </a:fld>
            <a:endParaRPr lang="en-GB"/>
          </a:p>
        </p:txBody>
      </p:sp>
    </p:spTree>
    <p:extLst>
      <p:ext uri="{BB962C8B-B14F-4D97-AF65-F5344CB8AC3E}">
        <p14:creationId xmlns:p14="http://schemas.microsoft.com/office/powerpoint/2010/main" val="2681969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hildrens_People">
    <p:spTree>
      <p:nvGrpSpPr>
        <p:cNvPr id="1" name=""/>
        <p:cNvGrpSpPr/>
        <p:nvPr/>
      </p:nvGrpSpPr>
      <p:grpSpPr>
        <a:xfrm>
          <a:off x="0" y="0"/>
          <a:ext cx="0" cy="0"/>
          <a:chOff x="0" y="0"/>
          <a:chExt cx="0" cy="0"/>
        </a:xfrm>
      </p:grpSpPr>
      <p:pic>
        <p:nvPicPr>
          <p:cNvPr id="10" name="Picture 9" descr="nhs_ppt_bch_tre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1555" y="5750162"/>
            <a:ext cx="1962620" cy="862266"/>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2" name="Picture 11" descr="nhs_ppt_bch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2778" y="6058560"/>
            <a:ext cx="1292524" cy="520039"/>
          </a:xfrm>
          <a:prstGeom prst="rect">
            <a:avLst/>
          </a:prstGeom>
        </p:spPr>
      </p:pic>
    </p:spTree>
    <p:extLst>
      <p:ext uri="{BB962C8B-B14F-4D97-AF65-F5344CB8AC3E}">
        <p14:creationId xmlns:p14="http://schemas.microsoft.com/office/powerpoint/2010/main" val="216252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Womens_Trees">
    <p:spTree>
      <p:nvGrpSpPr>
        <p:cNvPr id="1" name=""/>
        <p:cNvGrpSpPr/>
        <p:nvPr/>
      </p:nvGrpSpPr>
      <p:grpSpPr>
        <a:xfrm>
          <a:off x="0" y="0"/>
          <a:ext cx="0" cy="0"/>
          <a:chOff x="0" y="0"/>
          <a:chExt cx="0" cy="0"/>
        </a:xfrm>
      </p:grpSpPr>
      <p:pic>
        <p:nvPicPr>
          <p:cNvPr id="11" name="Picture 10" descr="nhs_ppt_bwh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5665" y="5746048"/>
            <a:ext cx="1971984" cy="866380"/>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2006169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Womens_People">
    <p:spTree>
      <p:nvGrpSpPr>
        <p:cNvPr id="1" name=""/>
        <p:cNvGrpSpPr/>
        <p:nvPr/>
      </p:nvGrpSpPr>
      <p:grpSpPr>
        <a:xfrm>
          <a:off x="0" y="0"/>
          <a:ext cx="0" cy="0"/>
          <a:chOff x="0" y="0"/>
          <a:chExt cx="0" cy="0"/>
        </a:xfrm>
      </p:grpSpPr>
      <p:pic>
        <p:nvPicPr>
          <p:cNvPr id="11" name="Picture 10" descr="nhs_ppt_bwh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5665" y="5746048"/>
            <a:ext cx="1971984" cy="866380"/>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2" name="Picture 11" descr="nhs_ppt_bwh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3954" y="6019261"/>
            <a:ext cx="1134535" cy="558114"/>
          </a:xfrm>
          <a:prstGeom prst="rect">
            <a:avLst/>
          </a:prstGeom>
        </p:spPr>
      </p:pic>
    </p:spTree>
    <p:extLst>
      <p:ext uri="{BB962C8B-B14F-4D97-AF65-F5344CB8AC3E}">
        <p14:creationId xmlns:p14="http://schemas.microsoft.com/office/powerpoint/2010/main" val="2056945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NHSBlue_Chart">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2678925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rust_Trees">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spTree>
    <p:extLst>
      <p:ext uri="{BB962C8B-B14F-4D97-AF65-F5344CB8AC3E}">
        <p14:creationId xmlns:p14="http://schemas.microsoft.com/office/powerpoint/2010/main" val="1406282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rust_People">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pic>
        <p:nvPicPr>
          <p:cNvPr id="12" name="Picture 11" descr="nhs_ppt_trust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8404" y="6011828"/>
            <a:ext cx="1437398" cy="578329"/>
          </a:xfrm>
          <a:prstGeom prst="rect">
            <a:avLst/>
          </a:prstGeom>
        </p:spPr>
      </p:pic>
    </p:spTree>
    <p:extLst>
      <p:ext uri="{BB962C8B-B14F-4D97-AF65-F5344CB8AC3E}">
        <p14:creationId xmlns:p14="http://schemas.microsoft.com/office/powerpoint/2010/main" val="1549724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Childrens_People">
    <p:spTree>
      <p:nvGrpSpPr>
        <p:cNvPr id="1" name=""/>
        <p:cNvGrpSpPr/>
        <p:nvPr/>
      </p:nvGrpSpPr>
      <p:grpSpPr>
        <a:xfrm>
          <a:off x="0" y="0"/>
          <a:ext cx="0" cy="0"/>
          <a:chOff x="0" y="0"/>
          <a:chExt cx="0" cy="0"/>
        </a:xfrm>
      </p:grpSpPr>
      <p:pic>
        <p:nvPicPr>
          <p:cNvPr id="10" name="Picture 9" descr="nhs_ppt_bch_tre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1555" y="5750162"/>
            <a:ext cx="1962620" cy="862266"/>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2" name="Picture 11" descr="nhs_ppt_bch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2778" y="6058560"/>
            <a:ext cx="1292524" cy="520039"/>
          </a:xfrm>
          <a:prstGeom prst="rect">
            <a:avLst/>
          </a:prstGeom>
        </p:spPr>
      </p:pic>
    </p:spTree>
    <p:extLst>
      <p:ext uri="{BB962C8B-B14F-4D97-AF65-F5344CB8AC3E}">
        <p14:creationId xmlns:p14="http://schemas.microsoft.com/office/powerpoint/2010/main" val="1159132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hildrens_Trees">
    <p:spTree>
      <p:nvGrpSpPr>
        <p:cNvPr id="1" name=""/>
        <p:cNvGrpSpPr/>
        <p:nvPr/>
      </p:nvGrpSpPr>
      <p:grpSpPr>
        <a:xfrm>
          <a:off x="0" y="0"/>
          <a:ext cx="0" cy="0"/>
          <a:chOff x="0" y="0"/>
          <a:chExt cx="0" cy="0"/>
        </a:xfrm>
      </p:grpSpPr>
      <p:pic>
        <p:nvPicPr>
          <p:cNvPr id="10" name="Picture 9" descr="nhs_ppt_bch_tres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1555" y="5750162"/>
            <a:ext cx="1962620" cy="862266"/>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85295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ust_SidePhoto">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a:xfrm>
            <a:off x="251519" y="1600200"/>
            <a:ext cx="5768281" cy="4925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pic>
        <p:nvPicPr>
          <p:cNvPr id="12" name="Picture 11" descr="nhs_ppt_trust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8404" y="6011828"/>
            <a:ext cx="1437398" cy="578329"/>
          </a:xfrm>
          <a:prstGeom prst="rect">
            <a:avLst/>
          </a:prstGeom>
        </p:spPr>
      </p:pic>
      <p:sp>
        <p:nvSpPr>
          <p:cNvPr id="11" name="Picture Placeholder 10"/>
          <p:cNvSpPr>
            <a:spLocks noGrp="1"/>
          </p:cNvSpPr>
          <p:nvPr>
            <p:ph type="pic" sz="quarter" idx="10"/>
          </p:nvPr>
        </p:nvSpPr>
        <p:spPr>
          <a:xfrm>
            <a:off x="6156325" y="1600200"/>
            <a:ext cx="2765425" cy="2765425"/>
          </a:xfrm>
        </p:spPr>
        <p:txBody>
          <a:bodyPr/>
          <a:lstStyle/>
          <a:p>
            <a:endParaRPr lang="en-GB"/>
          </a:p>
        </p:txBody>
      </p:sp>
      <p:sp>
        <p:nvSpPr>
          <p:cNvPr id="14" name="Text Placeholder 13"/>
          <p:cNvSpPr>
            <a:spLocks noGrp="1"/>
          </p:cNvSpPr>
          <p:nvPr>
            <p:ph type="body" sz="quarter" idx="11"/>
          </p:nvPr>
        </p:nvSpPr>
        <p:spPr>
          <a:xfrm>
            <a:off x="6156325" y="4437062"/>
            <a:ext cx="2765425" cy="648121"/>
          </a:xfrm>
        </p:spPr>
        <p:txBody>
          <a:bodyPr>
            <a:noAutofit/>
          </a:bodyPr>
          <a:lstStyle>
            <a:lvl1pPr marL="0" indent="0">
              <a:buNone/>
              <a:defRPr sz="1600">
                <a:solidFill>
                  <a:srgbClr val="005EB8"/>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p:txBody>
      </p:sp>
    </p:spTree>
    <p:extLst>
      <p:ext uri="{BB962C8B-B14F-4D97-AF65-F5344CB8AC3E}">
        <p14:creationId xmlns:p14="http://schemas.microsoft.com/office/powerpoint/2010/main" val="1662519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Womens_Trees">
    <p:spTree>
      <p:nvGrpSpPr>
        <p:cNvPr id="1" name=""/>
        <p:cNvGrpSpPr/>
        <p:nvPr/>
      </p:nvGrpSpPr>
      <p:grpSpPr>
        <a:xfrm>
          <a:off x="0" y="0"/>
          <a:ext cx="0" cy="0"/>
          <a:chOff x="0" y="0"/>
          <a:chExt cx="0" cy="0"/>
        </a:xfrm>
      </p:grpSpPr>
      <p:pic>
        <p:nvPicPr>
          <p:cNvPr id="11" name="Picture 10" descr="nhs_ppt_bwh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5665" y="5746048"/>
            <a:ext cx="1971984" cy="866380"/>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13928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_Womens">
    <p:spTree>
      <p:nvGrpSpPr>
        <p:cNvPr id="1" name=""/>
        <p:cNvGrpSpPr/>
        <p:nvPr/>
      </p:nvGrpSpPr>
      <p:grpSpPr>
        <a:xfrm>
          <a:off x="0" y="0"/>
          <a:ext cx="0" cy="0"/>
          <a:chOff x="0" y="0"/>
          <a:chExt cx="0" cy="0"/>
        </a:xfrm>
      </p:grpSpPr>
      <p:pic>
        <p:nvPicPr>
          <p:cNvPr id="6" name="Picture 5" descr="nhs_ppt_bwh.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372" y="1759147"/>
            <a:ext cx="8985256" cy="5054206"/>
          </a:xfrm>
          <a:prstGeom prst="rect">
            <a:avLst/>
          </a:prstGeom>
        </p:spPr>
      </p:pic>
      <p:sp>
        <p:nvSpPr>
          <p:cNvPr id="2" name="Title 1"/>
          <p:cNvSpPr>
            <a:spLocks noGrp="1"/>
          </p:cNvSpPr>
          <p:nvPr>
            <p:ph type="ctrTitle"/>
          </p:nvPr>
        </p:nvSpPr>
        <p:spPr>
          <a:xfrm>
            <a:off x="251520" y="692696"/>
            <a:ext cx="7772400" cy="2088232"/>
          </a:xfrm>
        </p:spPr>
        <p:txBody>
          <a:bodyPr lIns="79200" anchor="b"/>
          <a:lstStyle>
            <a:lvl1pPr algn="l">
              <a:defRPr b="1">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251520" y="2828528"/>
            <a:ext cx="7128792" cy="1752600"/>
          </a:xfrm>
        </p:spPr>
        <p:txBody>
          <a:bodyPr>
            <a:normAutofit/>
          </a:bodyPr>
          <a:lstStyle>
            <a:lvl1pPr marL="0" indent="0" algn="l">
              <a:lnSpc>
                <a:spcPct val="950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bg1"/>
                </a:solidFill>
              </a:defRPr>
            </a:lvl1pPr>
          </a:lstStyle>
          <a:p>
            <a:fld id="{196201F7-0CDD-4091-AD65-07541FF3A6BB}" type="datetimeFigureOut">
              <a:rPr lang="en-GB" smtClean="0"/>
              <a:pPr/>
              <a:t>29/01/2024</a:t>
            </a:fld>
            <a:endParaRPr lang="en-GB"/>
          </a:p>
        </p:txBody>
      </p:sp>
    </p:spTree>
    <p:extLst>
      <p:ext uri="{BB962C8B-B14F-4D97-AF65-F5344CB8AC3E}">
        <p14:creationId xmlns:p14="http://schemas.microsoft.com/office/powerpoint/2010/main" val="1007558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Womens_People">
    <p:spTree>
      <p:nvGrpSpPr>
        <p:cNvPr id="1" name=""/>
        <p:cNvGrpSpPr/>
        <p:nvPr/>
      </p:nvGrpSpPr>
      <p:grpSpPr>
        <a:xfrm>
          <a:off x="0" y="0"/>
          <a:ext cx="0" cy="0"/>
          <a:chOff x="0" y="0"/>
          <a:chExt cx="0" cy="0"/>
        </a:xfrm>
      </p:grpSpPr>
      <p:pic>
        <p:nvPicPr>
          <p:cNvPr id="11" name="Picture 10" descr="nhs_ppt_bwh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5665" y="5746048"/>
            <a:ext cx="1971984" cy="866380"/>
          </a:xfrm>
          <a:prstGeom prst="rect">
            <a:avLst/>
          </a:prstGeom>
        </p:spPr>
      </p:pic>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2" name="Picture 11" descr="nhs_ppt_bwh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63954" y="6019261"/>
            <a:ext cx="1134535" cy="558114"/>
          </a:xfrm>
          <a:prstGeom prst="rect">
            <a:avLst/>
          </a:prstGeom>
        </p:spPr>
      </p:pic>
    </p:spTree>
    <p:extLst>
      <p:ext uri="{BB962C8B-B14F-4D97-AF65-F5344CB8AC3E}">
        <p14:creationId xmlns:p14="http://schemas.microsoft.com/office/powerpoint/2010/main" val="2535390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Plain_Chart">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1103349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Photo">
    <p:bg>
      <p:bgPr>
        <a:blipFill dpi="0" rotWithShape="1">
          <a:blip r:embed="rId2" cstate="print">
            <a:lum/>
            <a:extLst>
              <a:ext uri="{28A0092B-C50C-407E-A947-70E740481C1C}">
                <a14:useLocalDpi xmlns:a14="http://schemas.microsoft.com/office/drawing/2010/main" val="0"/>
              </a:ext>
            </a:extLst>
          </a:blip>
          <a:srcRect/>
          <a:stretch>
            <a:fillRect l="-3000" r="-3000"/>
          </a:stretch>
        </a:blipFill>
        <a:effectLst/>
      </p:bgPr>
    </p:bg>
    <p:spTree>
      <p:nvGrpSpPr>
        <p:cNvPr id="1" name=""/>
        <p:cNvGrpSpPr/>
        <p:nvPr/>
      </p:nvGrpSpPr>
      <p:grpSpPr>
        <a:xfrm>
          <a:off x="0" y="0"/>
          <a:ext cx="0" cy="0"/>
          <a:chOff x="0" y="0"/>
          <a:chExt cx="0" cy="0"/>
        </a:xfrm>
      </p:grpSpPr>
      <p:grpSp>
        <p:nvGrpSpPr>
          <p:cNvPr id="3" name="Group 2"/>
          <p:cNvGrpSpPr/>
          <p:nvPr userDrawn="1"/>
        </p:nvGrpSpPr>
        <p:grpSpPr>
          <a:xfrm>
            <a:off x="-1" y="3308388"/>
            <a:ext cx="9144001" cy="3549612"/>
            <a:chOff x="-1" y="3308388"/>
            <a:chExt cx="9144001" cy="3549612"/>
          </a:xfrm>
        </p:grpSpPr>
        <p:sp>
          <p:nvSpPr>
            <p:cNvPr id="30" name="Rectangle 29"/>
            <p:cNvSpPr/>
            <p:nvPr userDrawn="1"/>
          </p:nvSpPr>
          <p:spPr>
            <a:xfrm>
              <a:off x="-1" y="4991996"/>
              <a:ext cx="9144001" cy="18660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54000" rIns="72000" bIns="72000" numCol="1" spcCol="0" rtlCol="0" fromWordArt="0" anchor="ctr" anchorCtr="0" forceAA="0" compatLnSpc="1">
              <a:prstTxWarp prst="textNoShape">
                <a:avLst/>
              </a:prstTxWarp>
              <a:normAutofit/>
            </a:bodyPr>
            <a:lstStyle/>
            <a:p>
              <a:pPr algn="ctr"/>
              <a:endParaRPr lang="en-GB" sz="3600">
                <a:solidFill>
                  <a:schemeClr val="bg1"/>
                </a:solidFill>
              </a:endParaRPr>
            </a:p>
          </p:txBody>
        </p:sp>
        <p:sp>
          <p:nvSpPr>
            <p:cNvPr id="21" name="Right Triangle 16"/>
            <p:cNvSpPr/>
            <p:nvPr userDrawn="1"/>
          </p:nvSpPr>
          <p:spPr>
            <a:xfrm>
              <a:off x="-1" y="3308388"/>
              <a:ext cx="7722421" cy="1683608"/>
            </a:xfrm>
            <a:custGeom>
              <a:avLst/>
              <a:gdLst>
                <a:gd name="connsiteX0" fmla="*/ 0 w 6822300"/>
                <a:gd name="connsiteY0" fmla="*/ 1350180 h 1350180"/>
                <a:gd name="connsiteX1" fmla="*/ 0 w 6822300"/>
                <a:gd name="connsiteY1" fmla="*/ 0 h 1350180"/>
                <a:gd name="connsiteX2" fmla="*/ 6822300 w 6822300"/>
                <a:gd name="connsiteY2" fmla="*/ 1350180 h 1350180"/>
                <a:gd name="connsiteX3" fmla="*/ 0 w 6822300"/>
                <a:gd name="connsiteY3" fmla="*/ 1350180 h 1350180"/>
                <a:gd name="connsiteX0" fmla="*/ 0 w 6822300"/>
                <a:gd name="connsiteY0" fmla="*/ 1350180 h 1350180"/>
                <a:gd name="connsiteX1" fmla="*/ 0 w 6822300"/>
                <a:gd name="connsiteY1" fmla="*/ 0 h 1350180"/>
                <a:gd name="connsiteX2" fmla="*/ 2773680 w 6822300"/>
                <a:gd name="connsiteY2" fmla="*/ 912926 h 1350180"/>
                <a:gd name="connsiteX3" fmla="*/ 6822300 w 6822300"/>
                <a:gd name="connsiteY3" fmla="*/ 1350180 h 1350180"/>
                <a:gd name="connsiteX4" fmla="*/ 0 w 6822300"/>
                <a:gd name="connsiteY4" fmla="*/ 1350180 h 1350180"/>
                <a:gd name="connsiteX0" fmla="*/ 0 w 6822300"/>
                <a:gd name="connsiteY0" fmla="*/ 1350180 h 1350180"/>
                <a:gd name="connsiteX1" fmla="*/ 0 w 6822300"/>
                <a:gd name="connsiteY1" fmla="*/ 0 h 1350180"/>
                <a:gd name="connsiteX2" fmla="*/ 2773680 w 6822300"/>
                <a:gd name="connsiteY2" fmla="*/ 912926 h 1350180"/>
                <a:gd name="connsiteX3" fmla="*/ 6822300 w 6822300"/>
                <a:gd name="connsiteY3" fmla="*/ 1350180 h 1350180"/>
                <a:gd name="connsiteX4" fmla="*/ 0 w 6822300"/>
                <a:gd name="connsiteY4" fmla="*/ 1350180 h 1350180"/>
                <a:gd name="connsiteX0" fmla="*/ 0 w 6822300"/>
                <a:gd name="connsiteY0" fmla="*/ 1350180 h 1350180"/>
                <a:gd name="connsiteX1" fmla="*/ 0 w 6822300"/>
                <a:gd name="connsiteY1" fmla="*/ 0 h 1350180"/>
                <a:gd name="connsiteX2" fmla="*/ 2773680 w 6822300"/>
                <a:gd name="connsiteY2" fmla="*/ 912926 h 1350180"/>
                <a:gd name="connsiteX3" fmla="*/ 6822300 w 6822300"/>
                <a:gd name="connsiteY3" fmla="*/ 1350180 h 1350180"/>
                <a:gd name="connsiteX4" fmla="*/ 0 w 6822300"/>
                <a:gd name="connsiteY4" fmla="*/ 1350180 h 1350180"/>
                <a:gd name="connsiteX0" fmla="*/ 0 w 6822300"/>
                <a:gd name="connsiteY0" fmla="*/ 1350180 h 1350180"/>
                <a:gd name="connsiteX1" fmla="*/ 0 w 6822300"/>
                <a:gd name="connsiteY1" fmla="*/ 0 h 1350180"/>
                <a:gd name="connsiteX2" fmla="*/ 2773680 w 6822300"/>
                <a:gd name="connsiteY2" fmla="*/ 912926 h 1350180"/>
                <a:gd name="connsiteX3" fmla="*/ 6822300 w 6822300"/>
                <a:gd name="connsiteY3" fmla="*/ 1350180 h 1350180"/>
                <a:gd name="connsiteX4" fmla="*/ 0 w 6822300"/>
                <a:gd name="connsiteY4" fmla="*/ 1350180 h 1350180"/>
                <a:gd name="connsiteX0" fmla="*/ 0 w 6822300"/>
                <a:gd name="connsiteY0" fmla="*/ 1350180 h 1350180"/>
                <a:gd name="connsiteX1" fmla="*/ 0 w 6822300"/>
                <a:gd name="connsiteY1" fmla="*/ 0 h 1350180"/>
                <a:gd name="connsiteX2" fmla="*/ 2682240 w 6822300"/>
                <a:gd name="connsiteY2" fmla="*/ 989126 h 1350180"/>
                <a:gd name="connsiteX3" fmla="*/ 6822300 w 6822300"/>
                <a:gd name="connsiteY3" fmla="*/ 1350180 h 1350180"/>
                <a:gd name="connsiteX4" fmla="*/ 0 w 6822300"/>
                <a:gd name="connsiteY4" fmla="*/ 1350180 h 1350180"/>
                <a:gd name="connsiteX0" fmla="*/ 0 w 6822300"/>
                <a:gd name="connsiteY0" fmla="*/ 1350180 h 1350180"/>
                <a:gd name="connsiteX1" fmla="*/ 0 w 6822300"/>
                <a:gd name="connsiteY1" fmla="*/ 0 h 1350180"/>
                <a:gd name="connsiteX2" fmla="*/ 2446020 w 6822300"/>
                <a:gd name="connsiteY2" fmla="*/ 1027226 h 1350180"/>
                <a:gd name="connsiteX3" fmla="*/ 6822300 w 6822300"/>
                <a:gd name="connsiteY3" fmla="*/ 1350180 h 1350180"/>
                <a:gd name="connsiteX4" fmla="*/ 0 w 6822300"/>
                <a:gd name="connsiteY4" fmla="*/ 1350180 h 1350180"/>
                <a:gd name="connsiteX0" fmla="*/ 0 w 6822300"/>
                <a:gd name="connsiteY0" fmla="*/ 1350180 h 1350180"/>
                <a:gd name="connsiteX1" fmla="*/ 0 w 6822300"/>
                <a:gd name="connsiteY1" fmla="*/ 0 h 1350180"/>
                <a:gd name="connsiteX2" fmla="*/ 2446020 w 6822300"/>
                <a:gd name="connsiteY2" fmla="*/ 1027226 h 1350180"/>
                <a:gd name="connsiteX3" fmla="*/ 6822300 w 6822300"/>
                <a:gd name="connsiteY3" fmla="*/ 1350180 h 1350180"/>
                <a:gd name="connsiteX4" fmla="*/ 0 w 6822300"/>
                <a:gd name="connsiteY4" fmla="*/ 1350180 h 1350180"/>
                <a:gd name="connsiteX0" fmla="*/ 0 w 6822300"/>
                <a:gd name="connsiteY0" fmla="*/ 1350180 h 1350245"/>
                <a:gd name="connsiteX1" fmla="*/ 0 w 6822300"/>
                <a:gd name="connsiteY1" fmla="*/ 0 h 1350245"/>
                <a:gd name="connsiteX2" fmla="*/ 2446020 w 6822300"/>
                <a:gd name="connsiteY2" fmla="*/ 1027226 h 1350245"/>
                <a:gd name="connsiteX3" fmla="*/ 6822300 w 6822300"/>
                <a:gd name="connsiteY3" fmla="*/ 1350180 h 1350245"/>
                <a:gd name="connsiteX4" fmla="*/ 0 w 6822300"/>
                <a:gd name="connsiteY4" fmla="*/ 1350180 h 1350245"/>
                <a:gd name="connsiteX0" fmla="*/ 0 w 6822300"/>
                <a:gd name="connsiteY0" fmla="*/ 1350180 h 1350203"/>
                <a:gd name="connsiteX1" fmla="*/ 0 w 6822300"/>
                <a:gd name="connsiteY1" fmla="*/ 0 h 1350203"/>
                <a:gd name="connsiteX2" fmla="*/ 2255189 w 6822300"/>
                <a:gd name="connsiteY2" fmla="*/ 860249 h 1350203"/>
                <a:gd name="connsiteX3" fmla="*/ 6822300 w 6822300"/>
                <a:gd name="connsiteY3" fmla="*/ 1350180 h 1350203"/>
                <a:gd name="connsiteX4" fmla="*/ 0 w 6822300"/>
                <a:gd name="connsiteY4" fmla="*/ 1350180 h 1350203"/>
                <a:gd name="connsiteX0" fmla="*/ 0 w 6822300"/>
                <a:gd name="connsiteY0" fmla="*/ 1350180 h 1350213"/>
                <a:gd name="connsiteX1" fmla="*/ 0 w 6822300"/>
                <a:gd name="connsiteY1" fmla="*/ 0 h 1350213"/>
                <a:gd name="connsiteX2" fmla="*/ 2255189 w 6822300"/>
                <a:gd name="connsiteY2" fmla="*/ 860249 h 1350213"/>
                <a:gd name="connsiteX3" fmla="*/ 6822300 w 6822300"/>
                <a:gd name="connsiteY3" fmla="*/ 1350180 h 1350213"/>
                <a:gd name="connsiteX4" fmla="*/ 0 w 6822300"/>
                <a:gd name="connsiteY4" fmla="*/ 1350180 h 1350213"/>
                <a:gd name="connsiteX0" fmla="*/ 0 w 6822300"/>
                <a:gd name="connsiteY0" fmla="*/ 1350180 h 1350213"/>
                <a:gd name="connsiteX1" fmla="*/ 0 w 6822300"/>
                <a:gd name="connsiteY1" fmla="*/ 0 h 1350213"/>
                <a:gd name="connsiteX2" fmla="*/ 2255189 w 6822300"/>
                <a:gd name="connsiteY2" fmla="*/ 860249 h 1350213"/>
                <a:gd name="connsiteX3" fmla="*/ 6822300 w 6822300"/>
                <a:gd name="connsiteY3" fmla="*/ 1350180 h 1350213"/>
                <a:gd name="connsiteX4" fmla="*/ 0 w 6822300"/>
                <a:gd name="connsiteY4" fmla="*/ 1350180 h 1350213"/>
                <a:gd name="connsiteX0" fmla="*/ 0 w 6822300"/>
                <a:gd name="connsiteY0" fmla="*/ 1350180 h 1350197"/>
                <a:gd name="connsiteX1" fmla="*/ 0 w 6822300"/>
                <a:gd name="connsiteY1" fmla="*/ 0 h 1350197"/>
                <a:gd name="connsiteX2" fmla="*/ 2255189 w 6822300"/>
                <a:gd name="connsiteY2" fmla="*/ 860249 h 1350197"/>
                <a:gd name="connsiteX3" fmla="*/ 6822300 w 6822300"/>
                <a:gd name="connsiteY3" fmla="*/ 1350180 h 1350197"/>
                <a:gd name="connsiteX4" fmla="*/ 0 w 6822300"/>
                <a:gd name="connsiteY4" fmla="*/ 1350180 h 1350197"/>
                <a:gd name="connsiteX0" fmla="*/ 0 w 7073166"/>
                <a:gd name="connsiteY0" fmla="*/ 1350180 h 1363784"/>
                <a:gd name="connsiteX1" fmla="*/ 0 w 7073166"/>
                <a:gd name="connsiteY1" fmla="*/ 0 h 1363784"/>
                <a:gd name="connsiteX2" fmla="*/ 2255189 w 7073166"/>
                <a:gd name="connsiteY2" fmla="*/ 860249 h 1363784"/>
                <a:gd name="connsiteX3" fmla="*/ 5281613 w 7073166"/>
                <a:gd name="connsiteY3" fmla="*/ 1320642 h 1363784"/>
                <a:gd name="connsiteX4" fmla="*/ 6822300 w 7073166"/>
                <a:gd name="connsiteY4" fmla="*/ 1350180 h 1363784"/>
                <a:gd name="connsiteX5" fmla="*/ 0 w 7073166"/>
                <a:gd name="connsiteY5" fmla="*/ 1350180 h 1363784"/>
                <a:gd name="connsiteX0" fmla="*/ 0 w 7026580"/>
                <a:gd name="connsiteY0" fmla="*/ 1350180 h 1350203"/>
                <a:gd name="connsiteX1" fmla="*/ 0 w 7026580"/>
                <a:gd name="connsiteY1" fmla="*/ 0 h 1350203"/>
                <a:gd name="connsiteX2" fmla="*/ 2255189 w 7026580"/>
                <a:gd name="connsiteY2" fmla="*/ 860249 h 1350203"/>
                <a:gd name="connsiteX3" fmla="*/ 5281613 w 7026580"/>
                <a:gd name="connsiteY3" fmla="*/ 1320642 h 1350203"/>
                <a:gd name="connsiteX4" fmla="*/ 6822300 w 7026580"/>
                <a:gd name="connsiteY4" fmla="*/ 1350180 h 1350203"/>
                <a:gd name="connsiteX5" fmla="*/ 0 w 7026580"/>
                <a:gd name="connsiteY5" fmla="*/ 1350180 h 1350203"/>
                <a:gd name="connsiteX0" fmla="*/ 0 w 7026580"/>
                <a:gd name="connsiteY0" fmla="*/ 1350180 h 1350203"/>
                <a:gd name="connsiteX1" fmla="*/ 0 w 7026580"/>
                <a:gd name="connsiteY1" fmla="*/ 0 h 1350203"/>
                <a:gd name="connsiteX2" fmla="*/ 2255189 w 7026580"/>
                <a:gd name="connsiteY2" fmla="*/ 860249 h 1350203"/>
                <a:gd name="connsiteX3" fmla="*/ 5281613 w 7026580"/>
                <a:gd name="connsiteY3" fmla="*/ 1320642 h 1350203"/>
                <a:gd name="connsiteX4" fmla="*/ 6822300 w 7026580"/>
                <a:gd name="connsiteY4" fmla="*/ 1350180 h 1350203"/>
                <a:gd name="connsiteX5" fmla="*/ 0 w 7026580"/>
                <a:gd name="connsiteY5" fmla="*/ 1350180 h 1350203"/>
                <a:gd name="connsiteX0" fmla="*/ 0 w 7023750"/>
                <a:gd name="connsiteY0" fmla="*/ 1350180 h 1350180"/>
                <a:gd name="connsiteX1" fmla="*/ 0 w 7023750"/>
                <a:gd name="connsiteY1" fmla="*/ 0 h 1350180"/>
                <a:gd name="connsiteX2" fmla="*/ 2255189 w 7023750"/>
                <a:gd name="connsiteY2" fmla="*/ 860249 h 1350180"/>
                <a:gd name="connsiteX3" fmla="*/ 5281613 w 7023750"/>
                <a:gd name="connsiteY3" fmla="*/ 1320642 h 1350180"/>
                <a:gd name="connsiteX4" fmla="*/ 6822300 w 7023750"/>
                <a:gd name="connsiteY4" fmla="*/ 1350180 h 1350180"/>
                <a:gd name="connsiteX5" fmla="*/ 0 w 7023750"/>
                <a:gd name="connsiteY5" fmla="*/ 1350180 h 1350180"/>
                <a:gd name="connsiteX0" fmla="*/ 0 w 7023091"/>
                <a:gd name="connsiteY0" fmla="*/ 1350180 h 1350180"/>
                <a:gd name="connsiteX1" fmla="*/ 0 w 7023091"/>
                <a:gd name="connsiteY1" fmla="*/ 0 h 1350180"/>
                <a:gd name="connsiteX2" fmla="*/ 2255189 w 7023091"/>
                <a:gd name="connsiteY2" fmla="*/ 860249 h 1350180"/>
                <a:gd name="connsiteX3" fmla="*/ 5272088 w 7023091"/>
                <a:gd name="connsiteY3" fmla="*/ 1337310 h 1350180"/>
                <a:gd name="connsiteX4" fmla="*/ 6822300 w 7023091"/>
                <a:gd name="connsiteY4" fmla="*/ 1350180 h 1350180"/>
                <a:gd name="connsiteX5" fmla="*/ 0 w 7023091"/>
                <a:gd name="connsiteY5" fmla="*/ 1350180 h 1350180"/>
                <a:gd name="connsiteX0" fmla="*/ 0 w 7023091"/>
                <a:gd name="connsiteY0" fmla="*/ 1350180 h 1350180"/>
                <a:gd name="connsiteX1" fmla="*/ 0 w 7023091"/>
                <a:gd name="connsiteY1" fmla="*/ 0 h 1350180"/>
                <a:gd name="connsiteX2" fmla="*/ 2255189 w 7023091"/>
                <a:gd name="connsiteY2" fmla="*/ 860249 h 1350180"/>
                <a:gd name="connsiteX3" fmla="*/ 5272088 w 7023091"/>
                <a:gd name="connsiteY3" fmla="*/ 1337310 h 1350180"/>
                <a:gd name="connsiteX4" fmla="*/ 6822300 w 7023091"/>
                <a:gd name="connsiteY4" fmla="*/ 1350180 h 1350180"/>
                <a:gd name="connsiteX5" fmla="*/ 0 w 7023091"/>
                <a:gd name="connsiteY5" fmla="*/ 1350180 h 1350180"/>
                <a:gd name="connsiteX0" fmla="*/ 0 w 7023091"/>
                <a:gd name="connsiteY0" fmla="*/ 1350180 h 1350180"/>
                <a:gd name="connsiteX1" fmla="*/ 0 w 7023091"/>
                <a:gd name="connsiteY1" fmla="*/ 0 h 1350180"/>
                <a:gd name="connsiteX2" fmla="*/ 1278970 w 7023091"/>
                <a:gd name="connsiteY2" fmla="*/ 981404 h 1350180"/>
                <a:gd name="connsiteX3" fmla="*/ 5272088 w 7023091"/>
                <a:gd name="connsiteY3" fmla="*/ 1337310 h 1350180"/>
                <a:gd name="connsiteX4" fmla="*/ 6822300 w 7023091"/>
                <a:gd name="connsiteY4" fmla="*/ 1350180 h 1350180"/>
                <a:gd name="connsiteX5" fmla="*/ 0 w 7023091"/>
                <a:gd name="connsiteY5" fmla="*/ 1350180 h 1350180"/>
                <a:gd name="connsiteX0" fmla="*/ 0 w 7023091"/>
                <a:gd name="connsiteY0" fmla="*/ 1350180 h 1350180"/>
                <a:gd name="connsiteX1" fmla="*/ 0 w 7023091"/>
                <a:gd name="connsiteY1" fmla="*/ 0 h 1350180"/>
                <a:gd name="connsiteX2" fmla="*/ 1278970 w 7023091"/>
                <a:gd name="connsiteY2" fmla="*/ 981404 h 1350180"/>
                <a:gd name="connsiteX3" fmla="*/ 5272088 w 7023091"/>
                <a:gd name="connsiteY3" fmla="*/ 1337310 h 1350180"/>
                <a:gd name="connsiteX4" fmla="*/ 6822300 w 7023091"/>
                <a:gd name="connsiteY4" fmla="*/ 1350180 h 1350180"/>
                <a:gd name="connsiteX5" fmla="*/ 0 w 7023091"/>
                <a:gd name="connsiteY5" fmla="*/ 1350180 h 1350180"/>
                <a:gd name="connsiteX0" fmla="*/ 0 w 7023091"/>
                <a:gd name="connsiteY0" fmla="*/ 1350180 h 1350180"/>
                <a:gd name="connsiteX1" fmla="*/ 0 w 7023091"/>
                <a:gd name="connsiteY1" fmla="*/ 0 h 1350180"/>
                <a:gd name="connsiteX2" fmla="*/ 1278970 w 7023091"/>
                <a:gd name="connsiteY2" fmla="*/ 981404 h 1350180"/>
                <a:gd name="connsiteX3" fmla="*/ 5272088 w 7023091"/>
                <a:gd name="connsiteY3" fmla="*/ 1337310 h 1350180"/>
                <a:gd name="connsiteX4" fmla="*/ 6822300 w 7023091"/>
                <a:gd name="connsiteY4" fmla="*/ 1350180 h 1350180"/>
                <a:gd name="connsiteX5" fmla="*/ 0 w 7023091"/>
                <a:gd name="connsiteY5" fmla="*/ 1350180 h 1350180"/>
                <a:gd name="connsiteX0" fmla="*/ 0 w 7023091"/>
                <a:gd name="connsiteY0" fmla="*/ 1350180 h 1350180"/>
                <a:gd name="connsiteX1" fmla="*/ 0 w 7023091"/>
                <a:gd name="connsiteY1" fmla="*/ 0 h 1350180"/>
                <a:gd name="connsiteX2" fmla="*/ 1278970 w 7023091"/>
                <a:gd name="connsiteY2" fmla="*/ 981404 h 1350180"/>
                <a:gd name="connsiteX3" fmla="*/ 5272088 w 7023091"/>
                <a:gd name="connsiteY3" fmla="*/ 1337310 h 1350180"/>
                <a:gd name="connsiteX4" fmla="*/ 6822300 w 7023091"/>
                <a:gd name="connsiteY4" fmla="*/ 1350180 h 1350180"/>
                <a:gd name="connsiteX5" fmla="*/ 0 w 7023091"/>
                <a:gd name="connsiteY5" fmla="*/ 1350180 h 1350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3091" h="1350180">
                  <a:moveTo>
                    <a:pt x="0" y="1350180"/>
                  </a:moveTo>
                  <a:lnTo>
                    <a:pt x="0" y="0"/>
                  </a:lnTo>
                  <a:cubicBezTo>
                    <a:pt x="415314" y="510316"/>
                    <a:pt x="538814" y="690666"/>
                    <a:pt x="1278970" y="981404"/>
                  </a:cubicBezTo>
                  <a:cubicBezTo>
                    <a:pt x="2122632" y="1312800"/>
                    <a:pt x="4582340" y="1310423"/>
                    <a:pt x="5272088" y="1337310"/>
                  </a:cubicBezTo>
                  <a:cubicBezTo>
                    <a:pt x="5411767" y="1345146"/>
                    <a:pt x="7702569" y="1341288"/>
                    <a:pt x="6822300" y="1350180"/>
                  </a:cubicBezTo>
                  <a:lnTo>
                    <a:pt x="0" y="13501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54000" rIns="72000" bIns="72000" numCol="1" spcCol="0" rtlCol="0" fromWordArt="0" anchor="ctr" anchorCtr="0" forceAA="0" compatLnSpc="1">
              <a:prstTxWarp prst="textNoShape">
                <a:avLst/>
              </a:prstTxWarp>
              <a:normAutofit/>
            </a:bodyPr>
            <a:lstStyle/>
            <a:p>
              <a:pPr algn="ctr"/>
              <a:endParaRPr lang="en-GB" sz="3600">
                <a:solidFill>
                  <a:schemeClr val="bg1"/>
                </a:solidFill>
              </a:endParaRPr>
            </a:p>
          </p:txBody>
        </p:sp>
        <p:sp>
          <p:nvSpPr>
            <p:cNvPr id="23" name="Right Triangle 20"/>
            <p:cNvSpPr/>
            <p:nvPr userDrawn="1"/>
          </p:nvSpPr>
          <p:spPr>
            <a:xfrm flipH="1">
              <a:off x="6019800" y="4721960"/>
              <a:ext cx="3124200" cy="270036"/>
            </a:xfrm>
            <a:custGeom>
              <a:avLst/>
              <a:gdLst>
                <a:gd name="connsiteX0" fmla="*/ 0 w 2590800"/>
                <a:gd name="connsiteY0" fmla="*/ 495066 h 495066"/>
                <a:gd name="connsiteX1" fmla="*/ 0 w 2590800"/>
                <a:gd name="connsiteY1" fmla="*/ 0 h 495066"/>
                <a:gd name="connsiteX2" fmla="*/ 2590800 w 2590800"/>
                <a:gd name="connsiteY2" fmla="*/ 495066 h 495066"/>
                <a:gd name="connsiteX3" fmla="*/ 0 w 2590800"/>
                <a:gd name="connsiteY3" fmla="*/ 495066 h 495066"/>
                <a:gd name="connsiteX0" fmla="*/ 0 w 2590800"/>
                <a:gd name="connsiteY0" fmla="*/ 495066 h 495066"/>
                <a:gd name="connsiteX1" fmla="*/ 0 w 2590800"/>
                <a:gd name="connsiteY1" fmla="*/ 0 h 495066"/>
                <a:gd name="connsiteX2" fmla="*/ 1112520 w 2590800"/>
                <a:gd name="connsiteY2" fmla="*/ 333606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1112520 w 2590800"/>
                <a:gd name="connsiteY2" fmla="*/ 333606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1112520 w 2590800"/>
                <a:gd name="connsiteY2" fmla="*/ 333606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1112520 w 2590800"/>
                <a:gd name="connsiteY2" fmla="*/ 333606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990600 w 2590800"/>
                <a:gd name="connsiteY2" fmla="*/ 333606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990600 w 2590800"/>
                <a:gd name="connsiteY2" fmla="*/ 333606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990600 w 2590800"/>
                <a:gd name="connsiteY2" fmla="*/ 333606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724017 w 2590800"/>
                <a:gd name="connsiteY2" fmla="*/ 3359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724017 w 2590800"/>
                <a:gd name="connsiteY2" fmla="*/ 3359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724017 w 2590800"/>
                <a:gd name="connsiteY2" fmla="*/ 3359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724017 w 2590800"/>
                <a:gd name="connsiteY2" fmla="*/ 3359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724017 w 2590800"/>
                <a:gd name="connsiteY2" fmla="*/ 3359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724017 w 2590800"/>
                <a:gd name="connsiteY2" fmla="*/ 3359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724017 w 2590800"/>
                <a:gd name="connsiteY2" fmla="*/ 3359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514699 w 2590800"/>
                <a:gd name="connsiteY2" fmla="*/ 3787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514699 w 2590800"/>
                <a:gd name="connsiteY2" fmla="*/ 3787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514699 w 2590800"/>
                <a:gd name="connsiteY2" fmla="*/ 378787 h 495066"/>
                <a:gd name="connsiteX3" fmla="*/ 2590800 w 2590800"/>
                <a:gd name="connsiteY3" fmla="*/ 495066 h 495066"/>
                <a:gd name="connsiteX4" fmla="*/ 0 w 2590800"/>
                <a:gd name="connsiteY4" fmla="*/ 495066 h 495066"/>
                <a:gd name="connsiteX0" fmla="*/ 0 w 2590800"/>
                <a:gd name="connsiteY0" fmla="*/ 495066 h 495066"/>
                <a:gd name="connsiteX1" fmla="*/ 0 w 2590800"/>
                <a:gd name="connsiteY1" fmla="*/ 0 h 495066"/>
                <a:gd name="connsiteX2" fmla="*/ 514699 w 2590800"/>
                <a:gd name="connsiteY2" fmla="*/ 378787 h 495066"/>
                <a:gd name="connsiteX3" fmla="*/ 2590800 w 2590800"/>
                <a:gd name="connsiteY3" fmla="*/ 495066 h 495066"/>
                <a:gd name="connsiteX4" fmla="*/ 0 w 2590800"/>
                <a:gd name="connsiteY4" fmla="*/ 495066 h 495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495066">
                  <a:moveTo>
                    <a:pt x="0" y="495066"/>
                  </a:moveTo>
                  <a:lnTo>
                    <a:pt x="0" y="0"/>
                  </a:lnTo>
                  <a:cubicBezTo>
                    <a:pt x="24672" y="56461"/>
                    <a:pt x="109042" y="235246"/>
                    <a:pt x="514699" y="378787"/>
                  </a:cubicBezTo>
                  <a:cubicBezTo>
                    <a:pt x="785442" y="452402"/>
                    <a:pt x="1286673" y="489824"/>
                    <a:pt x="2590800" y="495066"/>
                  </a:cubicBezTo>
                  <a:lnTo>
                    <a:pt x="0" y="49506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54000" rIns="72000" bIns="72000" numCol="1" spcCol="0" rtlCol="0" fromWordArt="0" anchor="ctr" anchorCtr="0" forceAA="0" compatLnSpc="1">
              <a:prstTxWarp prst="textNoShape">
                <a:avLst/>
              </a:prstTxWarp>
              <a:normAutofit fontScale="25000" lnSpcReduction="20000"/>
            </a:bodyPr>
            <a:lstStyle/>
            <a:p>
              <a:pPr algn="ctr"/>
              <a:r>
                <a:rPr lang="en-GB" sz="3600">
                  <a:solidFill>
                    <a:schemeClr val="bg1"/>
                  </a:solidFill>
                </a:rPr>
                <a:t>1</a:t>
              </a:r>
            </a:p>
          </p:txBody>
        </p:sp>
      </p:grpSp>
      <p:pic>
        <p:nvPicPr>
          <p:cNvPr id="24" name="Picture 23" descr="nhs_ppt_trust_trees.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026951" y="4157038"/>
            <a:ext cx="1965505" cy="863533"/>
          </a:xfrm>
          <a:prstGeom prst="rect">
            <a:avLst/>
          </a:prstGeom>
        </p:spPr>
      </p:pic>
      <p:sp>
        <p:nvSpPr>
          <p:cNvPr id="2" name="Title 1"/>
          <p:cNvSpPr>
            <a:spLocks noGrp="1"/>
          </p:cNvSpPr>
          <p:nvPr userDrawn="1">
            <p:ph type="ctrTitle"/>
          </p:nvPr>
        </p:nvSpPr>
        <p:spPr>
          <a:xfrm>
            <a:off x="251520" y="4725144"/>
            <a:ext cx="6030612" cy="1550767"/>
          </a:xfrm>
          <a:ln>
            <a:noFill/>
          </a:ln>
        </p:spPr>
        <p:txBody>
          <a:bodyPr lIns="79200" bIns="0" anchor="b"/>
          <a:lstStyle>
            <a:lvl1pPr algn="l">
              <a:lnSpc>
                <a:spcPct val="95000"/>
              </a:lnSpc>
              <a:defRPr b="1">
                <a:solidFill>
                  <a:schemeClr val="accent1"/>
                </a:solidFill>
              </a:defRPr>
            </a:lvl1pPr>
          </a:lstStyle>
          <a:p>
            <a:r>
              <a:rPr lang="en-US"/>
              <a:t>Click to edit Master title style</a:t>
            </a:r>
            <a:endParaRPr lang="en-GB"/>
          </a:p>
        </p:txBody>
      </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894040" y="245263"/>
            <a:ext cx="1981561" cy="855113"/>
          </a:xfrm>
          <a:prstGeom prst="rect">
            <a:avLst/>
          </a:prstGeom>
        </p:spPr>
      </p:pic>
      <p:pic>
        <p:nvPicPr>
          <p:cNvPr id="32" name="Picture 31" descr="nhs_ppt_bwh.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6457950" y="6248399"/>
            <a:ext cx="2606678" cy="564953"/>
          </a:xfrm>
          <a:prstGeom prst="rect">
            <a:avLst/>
          </a:prstGeom>
        </p:spPr>
      </p:pic>
      <p:sp>
        <p:nvSpPr>
          <p:cNvPr id="33" name="Subtitle 2"/>
          <p:cNvSpPr>
            <a:spLocks noGrp="1"/>
          </p:cNvSpPr>
          <p:nvPr userDrawn="1">
            <p:ph type="subTitle" idx="1"/>
          </p:nvPr>
        </p:nvSpPr>
        <p:spPr>
          <a:xfrm>
            <a:off x="251520" y="6213562"/>
            <a:ext cx="6030708" cy="575495"/>
          </a:xfrm>
        </p:spPr>
        <p:txBody>
          <a:bodyPr wrap="none" lIns="108000">
            <a:normAutofit/>
          </a:bodyPr>
          <a:lstStyle>
            <a:lvl1pPr marL="0" indent="0" algn="l">
              <a:lnSpc>
                <a:spcPct val="95000"/>
              </a:lnSpc>
              <a:spcBef>
                <a:spcPts val="0"/>
              </a:spcBef>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7150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_Trust">
    <p:spTree>
      <p:nvGrpSpPr>
        <p:cNvPr id="1" name=""/>
        <p:cNvGrpSpPr/>
        <p:nvPr/>
      </p:nvGrpSpPr>
      <p:grpSpPr>
        <a:xfrm>
          <a:off x="0" y="0"/>
          <a:ext cx="0" cy="0"/>
          <a:chOff x="0" y="0"/>
          <a:chExt cx="0" cy="0"/>
        </a:xfrm>
      </p:grpSpPr>
      <p:grpSp>
        <p:nvGrpSpPr>
          <p:cNvPr id="4" name="Group 3"/>
          <p:cNvGrpSpPr/>
          <p:nvPr userDrawn="1"/>
        </p:nvGrpSpPr>
        <p:grpSpPr>
          <a:xfrm>
            <a:off x="4205429" y="4665011"/>
            <a:ext cx="4792332" cy="1969328"/>
            <a:chOff x="6614827" y="5818811"/>
            <a:chExt cx="1912012" cy="785709"/>
          </a:xfrm>
        </p:grpSpPr>
        <p:pic>
          <p:nvPicPr>
            <p:cNvPr id="6" name="Picture 5" descr="nhs_ppt_trust_tre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8471" y="5818811"/>
              <a:ext cx="1788368" cy="785709"/>
            </a:xfrm>
            <a:prstGeom prst="rect">
              <a:avLst/>
            </a:prstGeom>
          </p:spPr>
        </p:pic>
        <p:pic>
          <p:nvPicPr>
            <p:cNvPr id="8" name="Picture 7" descr="nhs_ppt_trust_characte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14827" y="6069683"/>
              <a:ext cx="1297089" cy="521876"/>
            </a:xfrm>
            <a:prstGeom prst="rect">
              <a:avLst/>
            </a:prstGeom>
          </p:spPr>
        </p:pic>
      </p:grpSp>
      <p:sp>
        <p:nvSpPr>
          <p:cNvPr id="2" name="Title 1"/>
          <p:cNvSpPr>
            <a:spLocks noGrp="1"/>
          </p:cNvSpPr>
          <p:nvPr>
            <p:ph type="ctrTitle"/>
          </p:nvPr>
        </p:nvSpPr>
        <p:spPr>
          <a:xfrm>
            <a:off x="251520" y="595572"/>
            <a:ext cx="7772400" cy="2088232"/>
          </a:xfrm>
        </p:spPr>
        <p:txBody>
          <a:bodyPr lIns="79200" anchor="b"/>
          <a:lstStyle>
            <a:lvl1pPr algn="l">
              <a:defRPr b="1">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251520" y="2756520"/>
            <a:ext cx="7128792" cy="1752600"/>
          </a:xfrm>
        </p:spPr>
        <p:txBody>
          <a:bodyPr>
            <a:normAutofit/>
          </a:bodyPr>
          <a:lstStyle>
            <a:lvl1pPr marL="0" indent="0" algn="l">
              <a:lnSpc>
                <a:spcPct val="95000"/>
              </a:lnSpc>
              <a:spcBef>
                <a:spcPts val="0"/>
              </a:spcBef>
              <a:buNone/>
              <a:defRPr sz="3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bg1"/>
                </a:solidFill>
              </a:defRPr>
            </a:lvl1pPr>
          </a:lstStyle>
          <a:p>
            <a:fld id="{196201F7-0CDD-4091-AD65-07541FF3A6BB}" type="datetimeFigureOut">
              <a:rPr lang="en-GB" smtClean="0"/>
              <a:pPr/>
              <a:t>29/01/2024</a:t>
            </a:fld>
            <a:endParaRPr lang="en-GB"/>
          </a:p>
        </p:txBody>
      </p:sp>
    </p:spTree>
    <p:extLst>
      <p:ext uri="{BB962C8B-B14F-4D97-AF65-F5344CB8AC3E}">
        <p14:creationId xmlns:p14="http://schemas.microsoft.com/office/powerpoint/2010/main" val="2844510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_Childrens">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95572"/>
            <a:ext cx="7772400" cy="2088232"/>
          </a:xfrm>
        </p:spPr>
        <p:txBody>
          <a:bodyPr lIns="79200" anchor="b"/>
          <a:lstStyle>
            <a:lvl1pPr algn="l">
              <a:defRPr b="1">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251520" y="2756520"/>
            <a:ext cx="7128792" cy="1752600"/>
          </a:xfrm>
        </p:spPr>
        <p:txBody>
          <a:bodyPr>
            <a:normAutofit/>
          </a:bodyPr>
          <a:lstStyle>
            <a:lvl1pPr marL="0" indent="0" algn="l">
              <a:lnSpc>
                <a:spcPct val="95000"/>
              </a:lnSpc>
              <a:spcBef>
                <a:spcPts val="0"/>
              </a:spcBef>
              <a:buNone/>
              <a:defRPr sz="3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bg1"/>
                </a:solidFill>
              </a:defRPr>
            </a:lvl1pPr>
          </a:lstStyle>
          <a:p>
            <a:fld id="{196201F7-0CDD-4091-AD65-07541FF3A6BB}" type="datetimeFigureOut">
              <a:rPr lang="en-GB" smtClean="0"/>
              <a:pPr/>
              <a:t>29/01/2024</a:t>
            </a:fld>
            <a:endParaRPr lang="en-GB"/>
          </a:p>
        </p:txBody>
      </p:sp>
      <p:grpSp>
        <p:nvGrpSpPr>
          <p:cNvPr id="5" name="Group 4"/>
          <p:cNvGrpSpPr/>
          <p:nvPr userDrawn="1"/>
        </p:nvGrpSpPr>
        <p:grpSpPr>
          <a:xfrm>
            <a:off x="3817771" y="4652266"/>
            <a:ext cx="5146717" cy="2005219"/>
            <a:chOff x="6704919" y="5877272"/>
            <a:chExt cx="2149702" cy="837548"/>
          </a:xfrm>
        </p:grpSpPr>
        <p:pic>
          <p:nvPicPr>
            <p:cNvPr id="10" name="Picture 9" descr="nhs_ppt_bch_tres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48264" y="5877272"/>
              <a:ext cx="1906357" cy="837548"/>
            </a:xfrm>
            <a:prstGeom prst="rect">
              <a:avLst/>
            </a:prstGeom>
          </p:spPr>
        </p:pic>
        <p:pic>
          <p:nvPicPr>
            <p:cNvPr id="11" name="Picture 10" descr="nhs_ppt_bch_characte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4919" y="6162379"/>
              <a:ext cx="1292524" cy="520039"/>
            </a:xfrm>
            <a:prstGeom prst="rect">
              <a:avLst/>
            </a:prstGeom>
          </p:spPr>
        </p:pic>
      </p:grpSp>
    </p:spTree>
    <p:extLst>
      <p:ext uri="{BB962C8B-B14F-4D97-AF65-F5344CB8AC3E}">
        <p14:creationId xmlns:p14="http://schemas.microsoft.com/office/powerpoint/2010/main" val="2392635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Section_Womens">
    <p:spTree>
      <p:nvGrpSpPr>
        <p:cNvPr id="1" name=""/>
        <p:cNvGrpSpPr/>
        <p:nvPr/>
      </p:nvGrpSpPr>
      <p:grpSpPr>
        <a:xfrm>
          <a:off x="0" y="0"/>
          <a:ext cx="0" cy="0"/>
          <a:chOff x="0" y="0"/>
          <a:chExt cx="0" cy="0"/>
        </a:xfrm>
      </p:grpSpPr>
      <p:sp>
        <p:nvSpPr>
          <p:cNvPr id="2" name="Title 1"/>
          <p:cNvSpPr>
            <a:spLocks noGrp="1"/>
          </p:cNvSpPr>
          <p:nvPr>
            <p:ph type="ctrTitle"/>
          </p:nvPr>
        </p:nvSpPr>
        <p:spPr>
          <a:xfrm>
            <a:off x="251520" y="595572"/>
            <a:ext cx="7772400" cy="2088232"/>
          </a:xfrm>
        </p:spPr>
        <p:txBody>
          <a:bodyPr lIns="79200" anchor="b"/>
          <a:lstStyle>
            <a:lvl1pPr algn="l">
              <a:defRPr b="1">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251520" y="2756520"/>
            <a:ext cx="7128792" cy="1752600"/>
          </a:xfrm>
        </p:spPr>
        <p:txBody>
          <a:bodyPr>
            <a:normAutofit/>
          </a:bodyPr>
          <a:lstStyle>
            <a:lvl1pPr marL="0" indent="0" algn="l">
              <a:lnSpc>
                <a:spcPct val="95000"/>
              </a:lnSpc>
              <a:spcBef>
                <a:spcPts val="0"/>
              </a:spcBef>
              <a:buNone/>
              <a:defRPr sz="30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bg1"/>
                </a:solidFill>
              </a:defRPr>
            </a:lvl1pPr>
          </a:lstStyle>
          <a:p>
            <a:fld id="{196201F7-0CDD-4091-AD65-07541FF3A6BB}" type="datetimeFigureOut">
              <a:rPr lang="en-GB" smtClean="0"/>
              <a:pPr/>
              <a:t>29/01/2024</a:t>
            </a:fld>
            <a:endParaRPr lang="en-GB"/>
          </a:p>
        </p:txBody>
      </p:sp>
      <p:grpSp>
        <p:nvGrpSpPr>
          <p:cNvPr id="7" name="Group 6"/>
          <p:cNvGrpSpPr/>
          <p:nvPr userDrawn="1"/>
        </p:nvGrpSpPr>
        <p:grpSpPr>
          <a:xfrm>
            <a:off x="4047520" y="4676886"/>
            <a:ext cx="4916968" cy="1963213"/>
            <a:chOff x="6473508" y="5784681"/>
            <a:chExt cx="2053331" cy="819840"/>
          </a:xfrm>
        </p:grpSpPr>
        <p:pic>
          <p:nvPicPr>
            <p:cNvPr id="8" name="Picture 7" descr="nhs_ppt_bwh_tree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0784" y="5784681"/>
              <a:ext cx="1866055" cy="819840"/>
            </a:xfrm>
            <a:prstGeom prst="rect">
              <a:avLst/>
            </a:prstGeom>
          </p:spPr>
        </p:pic>
        <p:pic>
          <p:nvPicPr>
            <p:cNvPr id="10" name="Picture 9" descr="nhs_ppt_bwh_character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3508" y="6045602"/>
              <a:ext cx="1094457" cy="532998"/>
            </a:xfrm>
            <a:prstGeom prst="rect">
              <a:avLst/>
            </a:prstGeom>
          </p:spPr>
        </p:pic>
      </p:grpSp>
    </p:spTree>
    <p:extLst>
      <p:ext uri="{BB962C8B-B14F-4D97-AF65-F5344CB8AC3E}">
        <p14:creationId xmlns:p14="http://schemas.microsoft.com/office/powerpoint/2010/main" val="98394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rust_Trees">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spTree>
    <p:extLst>
      <p:ext uri="{BB962C8B-B14F-4D97-AF65-F5344CB8AC3E}">
        <p14:creationId xmlns:p14="http://schemas.microsoft.com/office/powerpoint/2010/main" val="3710732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rust_People">
    <p:spTree>
      <p:nvGrpSpPr>
        <p:cNvPr id="1" name=""/>
        <p:cNvGrpSpPr/>
        <p:nvPr/>
      </p:nvGrpSpPr>
      <p:grpSpPr>
        <a:xfrm>
          <a:off x="0" y="0"/>
          <a:ext cx="0" cy="0"/>
          <a:chOff x="0" y="0"/>
          <a:chExt cx="0" cy="0"/>
        </a:xfrm>
      </p:grpSpPr>
      <p:sp>
        <p:nvSpPr>
          <p:cNvPr id="2" name="Title 1"/>
          <p:cNvSpPr>
            <a:spLocks noGrp="1"/>
          </p:cNvSpPr>
          <p:nvPr>
            <p:ph type="title"/>
          </p:nvPr>
        </p:nvSpPr>
        <p:spPr/>
        <p:txBody>
          <a:bodyPr bIns="0"/>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8"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9"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pic>
        <p:nvPicPr>
          <p:cNvPr id="10" name="Picture 9" descr="nhs_ppt_trust_tree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32619" y="5733819"/>
            <a:ext cx="1965505" cy="863533"/>
          </a:xfrm>
          <a:prstGeom prst="rect">
            <a:avLst/>
          </a:prstGeom>
        </p:spPr>
      </p:pic>
      <p:pic>
        <p:nvPicPr>
          <p:cNvPr id="12" name="Picture 11" descr="nhs_ppt_trust_charact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8404" y="6011828"/>
            <a:ext cx="1437398" cy="578329"/>
          </a:xfrm>
          <a:prstGeom prst="rect">
            <a:avLst/>
          </a:prstGeom>
        </p:spPr>
      </p:pic>
    </p:spTree>
    <p:extLst>
      <p:ext uri="{BB962C8B-B14F-4D97-AF65-F5344CB8AC3E}">
        <p14:creationId xmlns:p14="http://schemas.microsoft.com/office/powerpoint/2010/main" val="3949976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emf"/><Relationship Id="rId4" Type="http://schemas.openxmlformats.org/officeDocument/2006/relationships/slideLayout" Target="../slideLayouts/slideLayout1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7.png"/><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74638"/>
            <a:ext cx="843528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20" y="1600200"/>
            <a:ext cx="843528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bg1"/>
                </a:solidFill>
              </a:defRPr>
            </a:lvl1pPr>
          </a:lstStyle>
          <a:p>
            <a:fld id="{196201F7-0CDD-4091-AD65-07541FF3A6BB}" type="datetimeFigureOut">
              <a:rPr lang="en-GB" smtClean="0"/>
              <a:pPr/>
              <a:t>29/01/2024</a:t>
            </a:fld>
            <a:endParaRPr lang="en-GB"/>
          </a:p>
        </p:txBody>
      </p:sp>
      <p:sp>
        <p:nvSpPr>
          <p:cNvPr id="5"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bg1"/>
                </a:solidFill>
              </a:defRPr>
            </a:lvl1pPr>
          </a:lstStyle>
          <a:p>
            <a:endParaRPr lang="en-GB"/>
          </a:p>
        </p:txBody>
      </p:sp>
      <p:sp>
        <p:nvSpPr>
          <p:cNvPr id="6" name="Slide Number Placeholder 5"/>
          <p:cNvSpPr>
            <a:spLocks noGrp="1"/>
          </p:cNvSpPr>
          <p:nvPr>
            <p:ph type="sldNum" sz="quarter" idx="4"/>
          </p:nvPr>
        </p:nvSpPr>
        <p:spPr>
          <a:xfrm>
            <a:off x="6553200" y="6597352"/>
            <a:ext cx="2133600" cy="268139"/>
          </a:xfrm>
          <a:prstGeom prst="rect">
            <a:avLst/>
          </a:prstGeom>
        </p:spPr>
        <p:txBody>
          <a:bodyPr vert="horz" lIns="91440" tIns="45720" rIns="91440" bIns="45720" rtlCol="0" anchor="ctr"/>
          <a:lstStyle>
            <a:lvl1pPr algn="r">
              <a:defRPr sz="1100">
                <a:solidFill>
                  <a:schemeClr val="bg1"/>
                </a:solidFill>
              </a:defRPr>
            </a:lvl1pPr>
          </a:lstStyle>
          <a:p>
            <a:fld id="{8A031986-DA44-4553-9E2D-F4561C2C60EA}" type="slidenum">
              <a:rPr lang="en-GB" smtClean="0"/>
              <a:pPr/>
              <a:t>‹#›</a:t>
            </a:fld>
            <a:endParaRPr lang="en-GB"/>
          </a:p>
        </p:txBody>
      </p:sp>
      <p:pic>
        <p:nvPicPr>
          <p:cNvPr id="9" name="Picture 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894040" y="245263"/>
            <a:ext cx="1981561" cy="855113"/>
          </a:xfrm>
          <a:prstGeom prst="rect">
            <a:avLst/>
          </a:prstGeom>
        </p:spPr>
      </p:pic>
    </p:spTree>
    <p:extLst>
      <p:ext uri="{BB962C8B-B14F-4D97-AF65-F5344CB8AC3E}">
        <p14:creationId xmlns:p14="http://schemas.microsoft.com/office/powerpoint/2010/main" val="2892948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74638"/>
            <a:ext cx="843528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20" y="1600200"/>
            <a:ext cx="843528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bg1"/>
                </a:solidFill>
              </a:defRPr>
            </a:lvl1pPr>
          </a:lstStyle>
          <a:p>
            <a:fld id="{196201F7-0CDD-4091-AD65-07541FF3A6BB}" type="datetimeFigureOut">
              <a:rPr lang="en-GB" smtClean="0"/>
              <a:pPr/>
              <a:t>29/01/2024</a:t>
            </a:fld>
            <a:endParaRPr lang="en-GB"/>
          </a:p>
        </p:txBody>
      </p:sp>
      <p:sp>
        <p:nvSpPr>
          <p:cNvPr id="5"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bg1"/>
                </a:solidFill>
              </a:defRPr>
            </a:lvl1pPr>
          </a:lstStyle>
          <a:p>
            <a:endParaRPr lang="en-GB"/>
          </a:p>
        </p:txBody>
      </p:sp>
      <p:sp>
        <p:nvSpPr>
          <p:cNvPr id="6" name="Slide Number Placeholder 5"/>
          <p:cNvSpPr>
            <a:spLocks noGrp="1"/>
          </p:cNvSpPr>
          <p:nvPr>
            <p:ph type="sldNum" sz="quarter" idx="4"/>
          </p:nvPr>
        </p:nvSpPr>
        <p:spPr>
          <a:xfrm>
            <a:off x="6553200" y="6597352"/>
            <a:ext cx="2133600" cy="268139"/>
          </a:xfrm>
          <a:prstGeom prst="rect">
            <a:avLst/>
          </a:prstGeom>
        </p:spPr>
        <p:txBody>
          <a:bodyPr vert="horz" lIns="91440" tIns="45720" rIns="91440" bIns="45720" rtlCol="0" anchor="ctr"/>
          <a:lstStyle>
            <a:lvl1pPr algn="r">
              <a:defRPr sz="1100">
                <a:solidFill>
                  <a:schemeClr val="bg1"/>
                </a:solidFill>
              </a:defRPr>
            </a:lvl1pPr>
          </a:lstStyle>
          <a:p>
            <a:fld id="{8A031986-DA44-4553-9E2D-F4561C2C60EA}" type="slidenum">
              <a:rPr lang="en-GB" smtClean="0"/>
              <a:pPr/>
              <a:t>‹#›</a:t>
            </a:fld>
            <a:endParaRPr lang="en-GB"/>
          </a:p>
        </p:txBody>
      </p:sp>
      <p:pic>
        <p:nvPicPr>
          <p:cNvPr id="9" name="Picture 8"/>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894040" y="245263"/>
            <a:ext cx="1981561" cy="855113"/>
          </a:xfrm>
          <a:prstGeom prst="rect">
            <a:avLst/>
          </a:prstGeom>
        </p:spPr>
      </p:pic>
    </p:spTree>
    <p:extLst>
      <p:ext uri="{BB962C8B-B14F-4D97-AF65-F5344CB8AC3E}">
        <p14:creationId xmlns:p14="http://schemas.microsoft.com/office/powerpoint/2010/main" val="296786271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l" defTabSz="914400" rtl="0" eaLnBrk="1" latinLnBrk="0" hangingPunct="1">
        <a:spcBef>
          <a:spcPct val="0"/>
        </a:spcBef>
        <a:buNone/>
        <a:defRPr sz="4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360746"/>
          </a:xfrm>
          <a:prstGeom prst="rect">
            <a:avLst/>
          </a:prstGeom>
          <a:solidFill>
            <a:srgbClr val="7DC9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51520" y="0"/>
            <a:ext cx="6408712" cy="1360746"/>
          </a:xfrm>
          <a:prstGeom prst="rect">
            <a:avLst/>
          </a:prstGeom>
        </p:spPr>
        <p:txBody>
          <a:bodyPr vert="horz" lIns="91440" tIns="45720" rIns="9144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19" y="1600200"/>
            <a:ext cx="8624081"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894040" y="245263"/>
            <a:ext cx="1981561" cy="855113"/>
          </a:xfrm>
          <a:prstGeom prst="rect">
            <a:avLst/>
          </a:prstGeom>
        </p:spPr>
      </p:pic>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10"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11"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29398383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703" r:id="rId8"/>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360746"/>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84515" y="252140"/>
            <a:ext cx="1998000" cy="849463"/>
          </a:xfrm>
          <a:prstGeom prst="rect">
            <a:avLst/>
          </a:prstGeom>
        </p:spPr>
      </p:pic>
      <p:sp>
        <p:nvSpPr>
          <p:cNvPr id="2" name="Title Placeholder 1"/>
          <p:cNvSpPr>
            <a:spLocks noGrp="1"/>
          </p:cNvSpPr>
          <p:nvPr>
            <p:ph type="title"/>
          </p:nvPr>
        </p:nvSpPr>
        <p:spPr>
          <a:xfrm>
            <a:off x="251520" y="0"/>
            <a:ext cx="6408712" cy="1360746"/>
          </a:xfrm>
          <a:prstGeom prst="rect">
            <a:avLst/>
          </a:prstGeom>
        </p:spPr>
        <p:txBody>
          <a:bodyPr vert="horz" lIns="91440" tIns="45720" rIns="9144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19" y="1600200"/>
            <a:ext cx="8624081"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10"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11"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28295068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2" r:id="rId8"/>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0"/>
            <a:ext cx="6408712" cy="1360746"/>
          </a:xfrm>
          <a:prstGeom prst="rect">
            <a:avLst/>
          </a:prstGeom>
        </p:spPr>
        <p:txBody>
          <a:bodyPr vert="horz" lIns="91440" tIns="45720" rIns="9144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1519" y="1600200"/>
            <a:ext cx="8624081" cy="49971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6894040" y="245263"/>
            <a:ext cx="1981561" cy="855113"/>
          </a:xfrm>
          <a:prstGeom prst="rect">
            <a:avLst/>
          </a:prstGeom>
        </p:spPr>
      </p:pic>
      <p:sp>
        <p:nvSpPr>
          <p:cNvPr id="9" name="Date Placeholder 3"/>
          <p:cNvSpPr>
            <a:spLocks noGrp="1"/>
          </p:cNvSpPr>
          <p:nvPr>
            <p:ph type="dt" sz="half" idx="2"/>
          </p:nvPr>
        </p:nvSpPr>
        <p:spPr>
          <a:xfrm>
            <a:off x="251520" y="6597352"/>
            <a:ext cx="2133600" cy="268139"/>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96201F7-0CDD-4091-AD65-07541FF3A6BB}" type="datetimeFigureOut">
              <a:rPr lang="en-GB" smtClean="0"/>
              <a:pPr/>
              <a:t>29/01/2024</a:t>
            </a:fld>
            <a:endParaRPr lang="en-GB"/>
          </a:p>
        </p:txBody>
      </p:sp>
      <p:sp>
        <p:nvSpPr>
          <p:cNvPr id="10" name="Footer Placeholder 4"/>
          <p:cNvSpPr>
            <a:spLocks noGrp="1"/>
          </p:cNvSpPr>
          <p:nvPr>
            <p:ph type="ftr" sz="quarter" idx="3"/>
          </p:nvPr>
        </p:nvSpPr>
        <p:spPr>
          <a:xfrm>
            <a:off x="3124200" y="6597352"/>
            <a:ext cx="2895600" cy="268139"/>
          </a:xfrm>
          <a:prstGeom prst="rect">
            <a:avLst/>
          </a:prstGeom>
        </p:spPr>
        <p:txBody>
          <a:bodyPr vert="horz" lIns="91440" tIns="45720" rIns="91440" bIns="45720" rtlCol="0" anchor="ctr"/>
          <a:lstStyle>
            <a:lvl1pPr algn="ctr">
              <a:defRPr sz="1100">
                <a:solidFill>
                  <a:schemeClr val="tx1">
                    <a:lumMod val="50000"/>
                    <a:lumOff val="50000"/>
                  </a:schemeClr>
                </a:solidFill>
              </a:defRPr>
            </a:lvl1pPr>
          </a:lstStyle>
          <a:p>
            <a:endParaRPr lang="en-GB"/>
          </a:p>
        </p:txBody>
      </p:sp>
      <p:sp>
        <p:nvSpPr>
          <p:cNvPr id="11" name="Slide Number Placeholder 5"/>
          <p:cNvSpPr>
            <a:spLocks noGrp="1"/>
          </p:cNvSpPr>
          <p:nvPr>
            <p:ph type="sldNum" sz="quarter" idx="4"/>
          </p:nvPr>
        </p:nvSpPr>
        <p:spPr>
          <a:xfrm>
            <a:off x="6764524" y="6597352"/>
            <a:ext cx="2133600" cy="268139"/>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A031986-DA44-4553-9E2D-F4561C2C60EA}" type="slidenum">
              <a:rPr lang="en-GB" smtClean="0"/>
              <a:pPr/>
              <a:t>‹#›</a:t>
            </a:fld>
            <a:endParaRPr lang="en-GB"/>
          </a:p>
        </p:txBody>
      </p:sp>
    </p:spTree>
    <p:extLst>
      <p:ext uri="{BB962C8B-B14F-4D97-AF65-F5344CB8AC3E}">
        <p14:creationId xmlns:p14="http://schemas.microsoft.com/office/powerpoint/2010/main" val="19469286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90" r:id="rId3"/>
    <p:sldLayoutId id="2147483689" r:id="rId4"/>
    <p:sldLayoutId id="2147483688" r:id="rId5"/>
    <p:sldLayoutId id="2147483691" r:id="rId6"/>
    <p:sldLayoutId id="2147483692" r:id="rId7"/>
    <p:sldLayoutId id="2147483701" r:id="rId8"/>
  </p:sldLayoutIdLst>
  <p:txStyles>
    <p:titleStyle>
      <a:lvl1pPr algn="l" defTabSz="914400" rtl="0" eaLnBrk="1" latinLnBrk="0" hangingPunct="1">
        <a:lnSpc>
          <a:spcPct val="90000"/>
        </a:lnSpc>
        <a:spcBef>
          <a:spcPct val="0"/>
        </a:spcBef>
        <a:buNone/>
        <a:defRPr sz="4400" kern="1200">
          <a:solidFill>
            <a:srgbClr val="005EB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hyperlink" Target="https://www.ukas.com/resources/technical-bulletins/iso-151892022-transition-process-guidance/"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s://www.ukas.com/" TargetMode="External"/><Relationship Id="rId7" Type="http://schemas.openxmlformats.org/officeDocument/2006/relationships/hyperlink" Target="https://www.qualimetric.co.uk/wp-content/uploads/2023/01/Summary-of-additional-rqmts-of-ISO-15189-2022-over-ISO-15189-2012.pdf"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hyperlink" Target="https://knowledge.bsigroup.com/products/medical-laboratories-requirements-for-quality-and-competence-4?version=standard" TargetMode="External"/><Relationship Id="rId5" Type="http://schemas.openxmlformats.org/officeDocument/2006/relationships/hyperlink" Target="https://www.ukas.com/accreditation/iso-15189-transition/" TargetMode="External"/><Relationship Id="rId4" Type="http://schemas.openxmlformats.org/officeDocument/2006/relationships/hyperlink" Target="https://www.ukas.com/resources/publications/laboratory-accreditation/"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251520" y="728700"/>
            <a:ext cx="7772400" cy="2099828"/>
          </a:xfrm>
        </p:spPr>
        <p:txBody>
          <a:bodyPr>
            <a:normAutofit/>
          </a:bodyPr>
          <a:lstStyle/>
          <a:p>
            <a:r>
              <a:rPr lang="en-GB" sz="3200">
                <a:solidFill>
                  <a:schemeClr val="tx2"/>
                </a:solidFill>
              </a:rPr>
              <a:t>Newborn Screening &amp; Biochemical Genetics Transition to ISO15189:2022 </a:t>
            </a:r>
            <a:endParaRPr lang="en-GB" sz="3200" i="1">
              <a:solidFill>
                <a:schemeClr val="tx2"/>
              </a:solidFill>
              <a:cs typeface="Arial"/>
            </a:endParaRPr>
          </a:p>
        </p:txBody>
      </p:sp>
      <p:sp>
        <p:nvSpPr>
          <p:cNvPr id="13" name="Subtitle 12"/>
          <p:cNvSpPr>
            <a:spLocks noGrp="1"/>
          </p:cNvSpPr>
          <p:nvPr>
            <p:ph type="subTitle" idx="1"/>
          </p:nvPr>
        </p:nvSpPr>
        <p:spPr/>
        <p:txBody>
          <a:bodyPr>
            <a:normAutofit lnSpcReduction="10000"/>
          </a:bodyPr>
          <a:lstStyle/>
          <a:p>
            <a:endParaRPr lang="en-GB" sz="2400">
              <a:solidFill>
                <a:srgbClr val="FF0000"/>
              </a:solidFill>
            </a:endParaRPr>
          </a:p>
          <a:p>
            <a:r>
              <a:rPr lang="en-GB" sz="2400">
                <a:solidFill>
                  <a:srgbClr val="0070C0"/>
                </a:solidFill>
              </a:rPr>
              <a:t>Emilie Terry</a:t>
            </a:r>
          </a:p>
          <a:p>
            <a:r>
              <a:rPr lang="en-GB" sz="2400">
                <a:solidFill>
                  <a:srgbClr val="0070C0"/>
                </a:solidFill>
              </a:rPr>
              <a:t>Quality Lead</a:t>
            </a:r>
          </a:p>
          <a:p>
            <a:r>
              <a:rPr lang="en-GB" sz="2400">
                <a:solidFill>
                  <a:srgbClr val="0070C0"/>
                </a:solidFill>
              </a:rPr>
              <a:t>Senior Biomedical Scientist</a:t>
            </a:r>
          </a:p>
          <a:p>
            <a:r>
              <a:rPr lang="en-GB" sz="2400">
                <a:solidFill>
                  <a:srgbClr val="0070C0"/>
                </a:solidFill>
              </a:rPr>
              <a:t>January 2024</a:t>
            </a:r>
          </a:p>
        </p:txBody>
      </p:sp>
    </p:spTree>
    <p:extLst>
      <p:ext uri="{BB962C8B-B14F-4D97-AF65-F5344CB8AC3E}">
        <p14:creationId xmlns:p14="http://schemas.microsoft.com/office/powerpoint/2010/main" val="207603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A2C9-83F3-3C0A-F8B8-8EFE97046183}"/>
              </a:ext>
            </a:extLst>
          </p:cNvPr>
          <p:cNvSpPr>
            <a:spLocks noGrp="1"/>
          </p:cNvSpPr>
          <p:nvPr>
            <p:ph type="title"/>
          </p:nvPr>
        </p:nvSpPr>
        <p:spPr>
          <a:xfrm>
            <a:off x="251520" y="0"/>
            <a:ext cx="6408712" cy="1360746"/>
          </a:xfrm>
        </p:spPr>
        <p:txBody>
          <a:bodyPr anchor="ctr">
            <a:normAutofit/>
          </a:bodyPr>
          <a:lstStyle/>
          <a:p>
            <a:r>
              <a:rPr lang="en-GB"/>
              <a:t>My First Impressions</a:t>
            </a:r>
          </a:p>
        </p:txBody>
      </p:sp>
      <p:graphicFrame>
        <p:nvGraphicFramePr>
          <p:cNvPr id="8" name="Content Placeholder 2">
            <a:extLst>
              <a:ext uri="{FF2B5EF4-FFF2-40B4-BE49-F238E27FC236}">
                <a16:creationId xmlns:a16="http://schemas.microsoft.com/office/drawing/2014/main" id="{BF420D9C-3029-180A-1507-71664856F8E6}"/>
              </a:ext>
            </a:extLst>
          </p:cNvPr>
          <p:cNvGraphicFramePr>
            <a:graphicFrameLocks noGrp="1"/>
          </p:cNvGraphicFramePr>
          <p:nvPr>
            <p:ph idx="1"/>
            <p:extLst>
              <p:ext uri="{D42A27DB-BD31-4B8C-83A1-F6EECF244321}">
                <p14:modId xmlns:p14="http://schemas.microsoft.com/office/powerpoint/2010/main" val="485359845"/>
              </p:ext>
            </p:extLst>
          </p:nvPr>
        </p:nvGraphicFramePr>
        <p:xfrm>
          <a:off x="251519" y="1600200"/>
          <a:ext cx="8624081"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043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24621"/>
            <a:ext cx="6408712" cy="1360746"/>
          </a:xfrm>
        </p:spPr>
        <p:txBody>
          <a:bodyPr>
            <a:normAutofit fontScale="90000"/>
          </a:bodyPr>
          <a:lstStyle/>
          <a:p>
            <a:pPr lvl="0"/>
            <a:r>
              <a:rPr lang="en-GB" b="1">
                <a:solidFill>
                  <a:srgbClr val="00B0F0"/>
                </a:solidFill>
                <a:latin typeface="Calibri" pitchFamily="34" charset="0"/>
                <a:ea typeface="Times New Roman" pitchFamily="18" charset="0"/>
                <a:cs typeface="Times New Roman" pitchFamily="18" charset="0"/>
              </a:rPr>
              <a:t>COMPLETING THE UKAS GAP ANALYSIS</a:t>
            </a:r>
            <a:br>
              <a:rPr lang="en-GB" b="1">
                <a:solidFill>
                  <a:srgbClr val="00B0F0"/>
                </a:solidFill>
                <a:latin typeface="Calibri" pitchFamily="34" charset="0"/>
                <a:ea typeface="Times New Roman" pitchFamily="18" charset="0"/>
                <a:cs typeface="Times New Roman" pitchFamily="18" charset="0"/>
              </a:rPr>
            </a:br>
            <a:endParaRPr lang="en-GB"/>
          </a:p>
        </p:txBody>
      </p:sp>
      <p:sp>
        <p:nvSpPr>
          <p:cNvPr id="3" name="Content Placeholder 2">
            <a:extLst>
              <a:ext uri="{FF2B5EF4-FFF2-40B4-BE49-F238E27FC236}">
                <a16:creationId xmlns:a16="http://schemas.microsoft.com/office/drawing/2014/main" id="{CFACCE33-7CB1-A18F-6176-00332DFE1E84}"/>
              </a:ext>
            </a:extLst>
          </p:cNvPr>
          <p:cNvSpPr>
            <a:spLocks noGrp="1"/>
          </p:cNvSpPr>
          <p:nvPr>
            <p:ph idx="1"/>
          </p:nvPr>
        </p:nvSpPr>
        <p:spPr>
          <a:xfrm>
            <a:off x="229468" y="1556792"/>
            <a:ext cx="8624081" cy="4997152"/>
          </a:xfrm>
        </p:spPr>
        <p:txBody>
          <a:bodyPr vert="horz" lIns="91440" tIns="45720" rIns="91440" bIns="45720" rtlCol="0" anchor="t">
            <a:normAutofit/>
          </a:bodyPr>
          <a:lstStyle/>
          <a:p>
            <a:r>
              <a:rPr lang="en-GB" sz="2400" b="1">
                <a:solidFill>
                  <a:srgbClr val="212121"/>
                </a:solidFill>
                <a:latin typeface="Arial Nova Light" panose="020F0502020204030204" pitchFamily="34" charset="0"/>
                <a:cs typeface="Segoe UI"/>
              </a:rPr>
              <a:t>Accredited laboratories who are currently accredited to ISO 15189:2012 are required to review the new standard, conduct a gap analysis and establish a transition plan to incorporate the required changes (where applicable) into their management system.</a:t>
            </a:r>
          </a:p>
          <a:p>
            <a:pPr lvl="1"/>
            <a:r>
              <a:rPr lang="en-GB" sz="2000" b="1">
                <a:solidFill>
                  <a:srgbClr val="212121"/>
                </a:solidFill>
                <a:latin typeface="Arial Nova Light" panose="020F0502020204030204" pitchFamily="34" charset="0"/>
                <a:cs typeface="Segoe UI"/>
              </a:rPr>
              <a:t>UKAS Gap analysis template should be provided by your assessment manager with a date for submission (4 weeks before your next surveillance). </a:t>
            </a:r>
          </a:p>
          <a:p>
            <a:r>
              <a:rPr lang="en-GB" sz="2400" b="1">
                <a:solidFill>
                  <a:srgbClr val="212121"/>
                </a:solidFill>
                <a:latin typeface="Arial Nova Light" panose="020F0502020204030204" pitchFamily="34" charset="0"/>
                <a:cs typeface="Segoe UI"/>
              </a:rPr>
              <a:t>Submit the gap analysis along with </a:t>
            </a:r>
            <a:r>
              <a:rPr lang="en-GB" sz="2400" b="1" u="sng">
                <a:solidFill>
                  <a:srgbClr val="212121"/>
                </a:solidFill>
                <a:latin typeface="Arial Nova Light" panose="020F0502020204030204" pitchFamily="34" charset="0"/>
                <a:cs typeface="Segoe UI"/>
              </a:rPr>
              <a:t>ALL</a:t>
            </a:r>
            <a:r>
              <a:rPr lang="en-GB" sz="2400" b="1">
                <a:solidFill>
                  <a:srgbClr val="212121"/>
                </a:solidFill>
                <a:latin typeface="Arial Nova Light" panose="020F0502020204030204" pitchFamily="34" charset="0"/>
                <a:cs typeface="Segoe UI"/>
              </a:rPr>
              <a:t> evidence to support compliance, and your action plan for meeting the standard for example updating documentation with reference to IS15189:2022 or any gaps.</a:t>
            </a:r>
          </a:p>
          <a:p>
            <a:pPr marL="0" indent="0">
              <a:buNone/>
            </a:pPr>
            <a:endParaRPr lang="en-GB" sz="2400" b="1">
              <a:solidFill>
                <a:srgbClr val="212121"/>
              </a:solidFill>
              <a:latin typeface="Arial Nova Light" panose="020F0502020204030204" pitchFamily="34" charset="0"/>
              <a:cs typeface="Segoe UI"/>
            </a:endParaRPr>
          </a:p>
        </p:txBody>
      </p:sp>
    </p:spTree>
    <p:extLst>
      <p:ext uri="{BB962C8B-B14F-4D97-AF65-F5344CB8AC3E}">
        <p14:creationId xmlns:p14="http://schemas.microsoft.com/office/powerpoint/2010/main" val="228875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C4F8-B18C-D859-13E6-803E1BFA83A0}"/>
              </a:ext>
            </a:extLst>
          </p:cNvPr>
          <p:cNvSpPr>
            <a:spLocks noGrp="1"/>
          </p:cNvSpPr>
          <p:nvPr>
            <p:ph type="title"/>
          </p:nvPr>
        </p:nvSpPr>
        <p:spPr/>
        <p:txBody>
          <a:bodyPr/>
          <a:lstStyle/>
          <a:p>
            <a:r>
              <a:rPr lang="en-GB"/>
              <a:t>UKAS Gap analysis template</a:t>
            </a:r>
          </a:p>
        </p:txBody>
      </p:sp>
      <p:pic>
        <p:nvPicPr>
          <p:cNvPr id="5" name="Content Placeholder 4">
            <a:extLst>
              <a:ext uri="{FF2B5EF4-FFF2-40B4-BE49-F238E27FC236}">
                <a16:creationId xmlns:a16="http://schemas.microsoft.com/office/drawing/2014/main" id="{27C4D9B4-3DBF-2461-2F49-26E4B40C9572}"/>
              </a:ext>
            </a:extLst>
          </p:cNvPr>
          <p:cNvPicPr>
            <a:picLocks noGrp="1" noChangeAspect="1"/>
          </p:cNvPicPr>
          <p:nvPr>
            <p:ph idx="1"/>
          </p:nvPr>
        </p:nvPicPr>
        <p:blipFill>
          <a:blip r:embed="rId3"/>
          <a:stretch>
            <a:fillRect/>
          </a:stretch>
        </p:blipFill>
        <p:spPr>
          <a:xfrm>
            <a:off x="250825" y="2716884"/>
            <a:ext cx="8624888" cy="2764082"/>
          </a:xfrm>
        </p:spPr>
      </p:pic>
      <p:sp>
        <p:nvSpPr>
          <p:cNvPr id="6" name="TextBox 5">
            <a:extLst>
              <a:ext uri="{FF2B5EF4-FFF2-40B4-BE49-F238E27FC236}">
                <a16:creationId xmlns:a16="http://schemas.microsoft.com/office/drawing/2014/main" id="{9313ADC1-A1F9-5E9A-9D94-26DC73382C5D}"/>
              </a:ext>
            </a:extLst>
          </p:cNvPr>
          <p:cNvSpPr txBox="1"/>
          <p:nvPr/>
        </p:nvSpPr>
        <p:spPr>
          <a:xfrm>
            <a:off x="539552" y="1460495"/>
            <a:ext cx="5616624" cy="923330"/>
          </a:xfrm>
          <a:prstGeom prst="rect">
            <a:avLst/>
          </a:prstGeom>
          <a:noFill/>
        </p:spPr>
        <p:txBody>
          <a:bodyPr wrap="square" rtlCol="0">
            <a:spAutoFit/>
          </a:bodyPr>
          <a:lstStyle/>
          <a:p>
            <a:r>
              <a:rPr lang="en-GB"/>
              <a:t>Available from UKAS website: </a:t>
            </a:r>
            <a:r>
              <a:rPr lang="en-GB">
                <a:hlinkClick r:id="rId4"/>
              </a:rPr>
              <a:t>https://www.ukas.com/resources/technical-bulletins/iso-151892022-transition-process-guidance/</a:t>
            </a:r>
            <a:r>
              <a:rPr lang="en-GB"/>
              <a:t> </a:t>
            </a:r>
          </a:p>
        </p:txBody>
      </p:sp>
    </p:spTree>
    <p:extLst>
      <p:ext uri="{BB962C8B-B14F-4D97-AF65-F5344CB8AC3E}">
        <p14:creationId xmlns:p14="http://schemas.microsoft.com/office/powerpoint/2010/main" val="175366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BF69E-8FE3-0360-A2DA-7C60D9BC3CBB}"/>
              </a:ext>
            </a:extLst>
          </p:cNvPr>
          <p:cNvSpPr>
            <a:spLocks noGrp="1"/>
          </p:cNvSpPr>
          <p:nvPr>
            <p:ph type="title"/>
          </p:nvPr>
        </p:nvSpPr>
        <p:spPr>
          <a:xfrm>
            <a:off x="251520" y="0"/>
            <a:ext cx="6408712" cy="1360746"/>
          </a:xfrm>
        </p:spPr>
        <p:txBody>
          <a:bodyPr anchor="ctr">
            <a:normAutofit/>
          </a:bodyPr>
          <a:lstStyle/>
          <a:p>
            <a:r>
              <a:rPr lang="en-US"/>
              <a:t> Gap Analysis Advice </a:t>
            </a:r>
          </a:p>
        </p:txBody>
      </p:sp>
      <p:graphicFrame>
        <p:nvGraphicFramePr>
          <p:cNvPr id="10" name="Content Placeholder 2">
            <a:extLst>
              <a:ext uri="{FF2B5EF4-FFF2-40B4-BE49-F238E27FC236}">
                <a16:creationId xmlns:a16="http://schemas.microsoft.com/office/drawing/2014/main" id="{D7BCB080-8980-7DB3-40ED-7E97BF3335A2}"/>
              </a:ext>
            </a:extLst>
          </p:cNvPr>
          <p:cNvGraphicFramePr>
            <a:graphicFrameLocks noGrp="1"/>
          </p:cNvGraphicFramePr>
          <p:nvPr>
            <p:ph idx="1"/>
            <p:extLst>
              <p:ext uri="{D42A27DB-BD31-4B8C-83A1-F6EECF244321}">
                <p14:modId xmlns:p14="http://schemas.microsoft.com/office/powerpoint/2010/main" val="2621545920"/>
              </p:ext>
            </p:extLst>
          </p:nvPr>
        </p:nvGraphicFramePr>
        <p:xfrm>
          <a:off x="251519" y="1600200"/>
          <a:ext cx="8624081"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77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5999-550E-269A-1B39-BFCE0885D486}"/>
              </a:ext>
            </a:extLst>
          </p:cNvPr>
          <p:cNvSpPr>
            <a:spLocks noGrp="1"/>
          </p:cNvSpPr>
          <p:nvPr>
            <p:ph type="title"/>
          </p:nvPr>
        </p:nvSpPr>
        <p:spPr>
          <a:xfrm>
            <a:off x="251520" y="0"/>
            <a:ext cx="6408712" cy="1360746"/>
          </a:xfrm>
        </p:spPr>
        <p:txBody>
          <a:bodyPr anchor="ctr">
            <a:normAutofit/>
          </a:bodyPr>
          <a:lstStyle/>
          <a:p>
            <a:r>
              <a:rPr lang="en-GB"/>
              <a:t>Gap Analysis</a:t>
            </a:r>
          </a:p>
        </p:txBody>
      </p:sp>
      <p:graphicFrame>
        <p:nvGraphicFramePr>
          <p:cNvPr id="6" name="Content Placeholder 2">
            <a:extLst>
              <a:ext uri="{FF2B5EF4-FFF2-40B4-BE49-F238E27FC236}">
                <a16:creationId xmlns:a16="http://schemas.microsoft.com/office/drawing/2014/main" id="{974B0A9B-D6BE-7212-E16A-2827D09E5BE1}"/>
              </a:ext>
            </a:extLst>
          </p:cNvPr>
          <p:cNvGraphicFramePr>
            <a:graphicFrameLocks noGrp="1"/>
          </p:cNvGraphicFramePr>
          <p:nvPr>
            <p:ph idx="1"/>
            <p:extLst>
              <p:ext uri="{D42A27DB-BD31-4B8C-83A1-F6EECF244321}">
                <p14:modId xmlns:p14="http://schemas.microsoft.com/office/powerpoint/2010/main" val="375958414"/>
              </p:ext>
            </p:extLst>
          </p:nvPr>
        </p:nvGraphicFramePr>
        <p:xfrm>
          <a:off x="251519" y="1600200"/>
          <a:ext cx="8624081"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866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90B1-7A84-6A55-DC27-F3EE2C64398D}"/>
              </a:ext>
            </a:extLst>
          </p:cNvPr>
          <p:cNvSpPr>
            <a:spLocks noGrp="1"/>
          </p:cNvSpPr>
          <p:nvPr>
            <p:ph type="title"/>
          </p:nvPr>
        </p:nvSpPr>
        <p:spPr>
          <a:xfrm>
            <a:off x="251520" y="0"/>
            <a:ext cx="6408712" cy="1360746"/>
          </a:xfrm>
        </p:spPr>
        <p:txBody>
          <a:bodyPr anchor="ctr">
            <a:normAutofit/>
          </a:bodyPr>
          <a:lstStyle/>
          <a:p>
            <a:r>
              <a:rPr lang="en-GB"/>
              <a:t>Creating your action plan</a:t>
            </a:r>
          </a:p>
        </p:txBody>
      </p:sp>
      <p:sp>
        <p:nvSpPr>
          <p:cNvPr id="11" name="Content Placeholder 2">
            <a:extLst>
              <a:ext uri="{FF2B5EF4-FFF2-40B4-BE49-F238E27FC236}">
                <a16:creationId xmlns:a16="http://schemas.microsoft.com/office/drawing/2014/main" id="{4BD04383-84A8-2834-675F-EB8A7C513CD4}"/>
              </a:ext>
            </a:extLst>
          </p:cNvPr>
          <p:cNvSpPr>
            <a:spLocks noGrp="1"/>
          </p:cNvSpPr>
          <p:nvPr>
            <p:ph idx="1"/>
          </p:nvPr>
        </p:nvSpPr>
        <p:spPr>
          <a:xfrm>
            <a:off x="251519" y="1600200"/>
            <a:ext cx="8624081" cy="4997152"/>
          </a:xfrm>
        </p:spPr>
        <p:txBody>
          <a:bodyPr vert="horz" lIns="91440" tIns="45720" rIns="91440" bIns="45720" rtlCol="0">
            <a:normAutofit/>
          </a:bodyPr>
          <a:lstStyle/>
          <a:p>
            <a:pPr>
              <a:lnSpc>
                <a:spcPct val="90000"/>
              </a:lnSpc>
            </a:pPr>
            <a:r>
              <a:rPr lang="en-GB" sz="2200" b="1"/>
              <a:t>Concentrate on your risks and getting key documentation updated where you know you have gaps</a:t>
            </a:r>
          </a:p>
          <a:p>
            <a:pPr marL="0" indent="0">
              <a:lnSpc>
                <a:spcPct val="90000"/>
              </a:lnSpc>
              <a:buNone/>
            </a:pPr>
            <a:endParaRPr lang="en-GB" sz="2200" b="1"/>
          </a:p>
          <a:p>
            <a:pPr>
              <a:lnSpc>
                <a:spcPct val="90000"/>
              </a:lnSpc>
            </a:pPr>
            <a:r>
              <a:rPr lang="en-GB" sz="2200" b="1"/>
              <a:t>Look at your service and where the potential risks to patients and  evidence with your gap analysis of this risk assessment.</a:t>
            </a:r>
          </a:p>
          <a:p>
            <a:pPr>
              <a:lnSpc>
                <a:spcPct val="90000"/>
              </a:lnSpc>
            </a:pPr>
            <a:endParaRPr lang="en-GB" sz="2200" b="1"/>
          </a:p>
          <a:p>
            <a:pPr>
              <a:lnSpc>
                <a:spcPct val="90000"/>
              </a:lnSpc>
            </a:pPr>
            <a:r>
              <a:rPr lang="en-GB" sz="2200" b="1"/>
              <a:t>Action plan everything else you need to do where you have not submitted evidence - with target dates for completion</a:t>
            </a:r>
          </a:p>
          <a:p>
            <a:pPr lvl="1">
              <a:lnSpc>
                <a:spcPct val="90000"/>
              </a:lnSpc>
            </a:pPr>
            <a:r>
              <a:rPr lang="en-GB" sz="2200" b="1"/>
              <a:t>Try to ensure these actions are not overdue at your assessment.  If they are you may need to justify why?</a:t>
            </a:r>
          </a:p>
          <a:p>
            <a:pPr lvl="1">
              <a:lnSpc>
                <a:spcPct val="90000"/>
              </a:lnSpc>
            </a:pPr>
            <a:endParaRPr lang="en-GB" sz="2200" b="1"/>
          </a:p>
          <a:p>
            <a:pPr>
              <a:lnSpc>
                <a:spcPct val="90000"/>
              </a:lnSpc>
            </a:pPr>
            <a:r>
              <a:rPr lang="en-GB" sz="2200" b="1"/>
              <a:t>Suggest adding these on </a:t>
            </a:r>
            <a:r>
              <a:rPr lang="en-GB" sz="2200" b="1" err="1"/>
              <a:t>Qpulse</a:t>
            </a:r>
            <a:r>
              <a:rPr lang="en-GB" sz="2200" b="1"/>
              <a:t>/</a:t>
            </a:r>
            <a:r>
              <a:rPr lang="en-GB" sz="2200" b="1" err="1"/>
              <a:t>ipassport</a:t>
            </a:r>
            <a:r>
              <a:rPr lang="en-GB" sz="2200" b="1"/>
              <a:t> so you can demonstrate assigned owners and target dates </a:t>
            </a:r>
          </a:p>
          <a:p>
            <a:pPr>
              <a:lnSpc>
                <a:spcPct val="90000"/>
              </a:lnSpc>
            </a:pPr>
            <a:endParaRPr lang="en-GB" sz="2200"/>
          </a:p>
        </p:txBody>
      </p:sp>
    </p:spTree>
    <p:extLst>
      <p:ext uri="{BB962C8B-B14F-4D97-AF65-F5344CB8AC3E}">
        <p14:creationId xmlns:p14="http://schemas.microsoft.com/office/powerpoint/2010/main" val="89628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2A90-F8BB-454F-3BE6-E426F38BD367}"/>
              </a:ext>
            </a:extLst>
          </p:cNvPr>
          <p:cNvSpPr>
            <a:spLocks noGrp="1"/>
          </p:cNvSpPr>
          <p:nvPr>
            <p:ph type="title"/>
          </p:nvPr>
        </p:nvSpPr>
        <p:spPr>
          <a:xfrm>
            <a:off x="251520" y="0"/>
            <a:ext cx="6408712" cy="1360746"/>
          </a:xfrm>
        </p:spPr>
        <p:txBody>
          <a:bodyPr anchor="ctr">
            <a:normAutofit/>
          </a:bodyPr>
          <a:lstStyle/>
          <a:p>
            <a:r>
              <a:rPr lang="en-GB"/>
              <a:t>Sending your evidence</a:t>
            </a:r>
          </a:p>
        </p:txBody>
      </p:sp>
      <p:graphicFrame>
        <p:nvGraphicFramePr>
          <p:cNvPr id="5" name="Content Placeholder 2">
            <a:extLst>
              <a:ext uri="{FF2B5EF4-FFF2-40B4-BE49-F238E27FC236}">
                <a16:creationId xmlns:a16="http://schemas.microsoft.com/office/drawing/2014/main" id="{B82C2CE2-5277-073D-4E8F-1FFC5706F4B8}"/>
              </a:ext>
            </a:extLst>
          </p:cNvPr>
          <p:cNvGraphicFramePr>
            <a:graphicFrameLocks noGrp="1"/>
          </p:cNvGraphicFramePr>
          <p:nvPr>
            <p:ph idx="1"/>
            <p:extLst>
              <p:ext uri="{D42A27DB-BD31-4B8C-83A1-F6EECF244321}">
                <p14:modId xmlns:p14="http://schemas.microsoft.com/office/powerpoint/2010/main" val="160077158"/>
              </p:ext>
            </p:extLst>
          </p:nvPr>
        </p:nvGraphicFramePr>
        <p:xfrm>
          <a:off x="251519" y="1600200"/>
          <a:ext cx="8624081"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778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E774-B40E-434B-B298-500C5AFD3301}"/>
              </a:ext>
            </a:extLst>
          </p:cNvPr>
          <p:cNvSpPr>
            <a:spLocks noGrp="1"/>
          </p:cNvSpPr>
          <p:nvPr>
            <p:ph type="title"/>
          </p:nvPr>
        </p:nvSpPr>
        <p:spPr/>
        <p:txBody>
          <a:bodyPr/>
          <a:lstStyle/>
          <a:p>
            <a:r>
              <a:rPr lang="en-US"/>
              <a:t>4.3 Requirements regarding patients</a:t>
            </a:r>
          </a:p>
        </p:txBody>
      </p:sp>
      <p:sp>
        <p:nvSpPr>
          <p:cNvPr id="3" name="Content Placeholder 2">
            <a:extLst>
              <a:ext uri="{FF2B5EF4-FFF2-40B4-BE49-F238E27FC236}">
                <a16:creationId xmlns:a16="http://schemas.microsoft.com/office/drawing/2014/main" id="{8128D7BC-0823-A74A-32FD-7875A6F8F018}"/>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GB" sz="1900">
                <a:solidFill>
                  <a:srgbClr val="212121"/>
                </a:solidFill>
                <a:latin typeface="Segoe UI"/>
                <a:cs typeface="Segoe UI"/>
              </a:rPr>
              <a:t>The revised ISO 15189:2022 contains enhanced requirements for medical laboratories to plan and implement actions to address risks, especially risks to the patients, and opportunities for improvement. In response, laboratories must implement a quality management system which supports a risk-based approach.</a:t>
            </a:r>
          </a:p>
          <a:p>
            <a:endParaRPr lang="en-GB" sz="1900">
              <a:solidFill>
                <a:srgbClr val="212121"/>
              </a:solidFill>
              <a:latin typeface="Segoe UI"/>
              <a:cs typeface="Segoe UI"/>
            </a:endParaRPr>
          </a:p>
          <a:p>
            <a:pPr lvl="1"/>
            <a:r>
              <a:rPr lang="en-GB">
                <a:solidFill>
                  <a:schemeClr val="tx2"/>
                </a:solidFill>
                <a:latin typeface="Calibri"/>
                <a:cs typeface="Calibri"/>
              </a:rPr>
              <a:t>Patient focused – all about patient care and clinical risks based on your service and your users, geographical location, staff, organisation etc.</a:t>
            </a:r>
          </a:p>
          <a:p>
            <a:pPr lvl="1"/>
            <a:r>
              <a:rPr lang="en-GB">
                <a:solidFill>
                  <a:schemeClr val="tx2"/>
                </a:solidFill>
                <a:latin typeface="Calibri"/>
                <a:cs typeface="Calibri"/>
              </a:rPr>
              <a:t>Align your objectives to clinical/patient risks or needs</a:t>
            </a:r>
          </a:p>
          <a:p>
            <a:pPr lvl="1"/>
            <a:r>
              <a:rPr lang="en-GB">
                <a:solidFill>
                  <a:schemeClr val="tx2"/>
                </a:solidFill>
                <a:latin typeface="Calibri"/>
                <a:cs typeface="Calibri"/>
              </a:rPr>
              <a:t>Risk to patient is considered in your investigations</a:t>
            </a:r>
          </a:p>
          <a:p>
            <a:pPr lvl="1"/>
            <a:r>
              <a:rPr lang="en-GB">
                <a:solidFill>
                  <a:schemeClr val="tx2"/>
                </a:solidFill>
                <a:latin typeface="Calibri"/>
                <a:cs typeface="Calibri"/>
              </a:rPr>
              <a:t>Implement mechanisms for patient feedback.</a:t>
            </a:r>
          </a:p>
          <a:p>
            <a:pPr lvl="1"/>
            <a:r>
              <a:rPr lang="en-GB">
                <a:solidFill>
                  <a:schemeClr val="tx2"/>
                </a:solidFill>
                <a:latin typeface="Calibri"/>
                <a:cs typeface="Calibri"/>
              </a:rPr>
              <a:t>Quality policy updated with treatment of patients and samples with care respect.</a:t>
            </a:r>
          </a:p>
        </p:txBody>
      </p:sp>
    </p:spTree>
    <p:extLst>
      <p:ext uri="{BB962C8B-B14F-4D97-AF65-F5344CB8AC3E}">
        <p14:creationId xmlns:p14="http://schemas.microsoft.com/office/powerpoint/2010/main" val="592416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0FEB-CF73-B2A6-1DFB-81CBDA482AEF}"/>
              </a:ext>
            </a:extLst>
          </p:cNvPr>
          <p:cNvSpPr>
            <a:spLocks noGrp="1"/>
          </p:cNvSpPr>
          <p:nvPr>
            <p:ph type="title"/>
          </p:nvPr>
        </p:nvSpPr>
        <p:spPr/>
        <p:txBody>
          <a:bodyPr>
            <a:normAutofit/>
          </a:bodyPr>
          <a:lstStyle/>
          <a:p>
            <a:r>
              <a:rPr lang="en-GB" sz="4800" b="1">
                <a:latin typeface="Calibri"/>
                <a:cs typeface="Calibri"/>
              </a:rPr>
              <a:t>6.2.3</a:t>
            </a:r>
            <a:r>
              <a:rPr lang="en-GB" sz="4800">
                <a:latin typeface="Calibri"/>
                <a:cs typeface="Calibri"/>
              </a:rPr>
              <a:t> Authorisation</a:t>
            </a:r>
            <a:endParaRPr lang="en-US" sz="4800"/>
          </a:p>
        </p:txBody>
      </p:sp>
      <p:sp>
        <p:nvSpPr>
          <p:cNvPr id="3" name="Content Placeholder 2">
            <a:extLst>
              <a:ext uri="{FF2B5EF4-FFF2-40B4-BE49-F238E27FC236}">
                <a16:creationId xmlns:a16="http://schemas.microsoft.com/office/drawing/2014/main" id="{C6670AEC-0809-A761-AE09-022964BA8A03}"/>
              </a:ext>
            </a:extLst>
          </p:cNvPr>
          <p:cNvSpPr>
            <a:spLocks noGrp="1"/>
          </p:cNvSpPr>
          <p:nvPr>
            <p:ph idx="1"/>
          </p:nvPr>
        </p:nvSpPr>
        <p:spPr/>
        <p:txBody>
          <a:bodyPr>
            <a:normAutofit/>
          </a:bodyPr>
          <a:lstStyle/>
          <a:p>
            <a:r>
              <a:rPr lang="en-US">
                <a:latin typeface="Calibri" panose="020F0502020204030204" pitchFamily="34" charset="0"/>
                <a:cs typeface="Calibri" panose="020F0502020204030204" pitchFamily="34" charset="0"/>
              </a:rPr>
              <a:t>The laboratory shall authorize personnel to perform specific laboratory activities, including but not limited to:</a:t>
            </a:r>
          </a:p>
          <a:p>
            <a:pPr marL="514350" indent="-514350">
              <a:buAutoNum type="arabicParenR"/>
            </a:pPr>
            <a:r>
              <a:rPr lang="en-US" i="1">
                <a:latin typeface="Calibri" panose="020F0502020204030204" pitchFamily="34" charset="0"/>
                <a:cs typeface="Calibri" panose="020F0502020204030204" pitchFamily="34" charset="0"/>
              </a:rPr>
              <a:t>selection, development, modification, validation, verification of examination methods.</a:t>
            </a:r>
          </a:p>
          <a:p>
            <a:pPr marL="514350" indent="-514350">
              <a:buAutoNum type="arabicParenR"/>
            </a:pPr>
            <a:r>
              <a:rPr lang="en-US" i="1">
                <a:latin typeface="Calibri" panose="020F0502020204030204" pitchFamily="34" charset="0"/>
                <a:cs typeface="Calibri" panose="020F0502020204030204" pitchFamily="34" charset="0"/>
              </a:rPr>
              <a:t>Review, release and reporting of results</a:t>
            </a:r>
          </a:p>
          <a:p>
            <a:pPr marL="514350" indent="-514350">
              <a:buAutoNum type="arabicParenR"/>
            </a:pPr>
            <a:r>
              <a:rPr lang="en-US" i="1">
                <a:latin typeface="Calibri" panose="020F0502020204030204" pitchFamily="34" charset="0"/>
                <a:cs typeface="Calibri" panose="020F0502020204030204" pitchFamily="34" charset="0"/>
              </a:rPr>
              <a:t>Use of LIMS- accessing &amp; entering patient data and information, changing data and results</a:t>
            </a:r>
          </a:p>
        </p:txBody>
      </p:sp>
    </p:spTree>
    <p:extLst>
      <p:ext uri="{BB962C8B-B14F-4D97-AF65-F5344CB8AC3E}">
        <p14:creationId xmlns:p14="http://schemas.microsoft.com/office/powerpoint/2010/main" val="106643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9264-7DBD-2926-97CE-B1D279C8EC64}"/>
              </a:ext>
            </a:extLst>
          </p:cNvPr>
          <p:cNvSpPr>
            <a:spLocks noGrp="1"/>
          </p:cNvSpPr>
          <p:nvPr>
            <p:ph type="title"/>
          </p:nvPr>
        </p:nvSpPr>
        <p:spPr/>
        <p:txBody>
          <a:bodyPr>
            <a:normAutofit fontScale="90000"/>
          </a:bodyPr>
          <a:lstStyle/>
          <a:p>
            <a:br>
              <a:rPr lang="en-GB" b="1">
                <a:latin typeface="Calibri"/>
                <a:cs typeface="Calibri"/>
              </a:rPr>
            </a:br>
            <a:r>
              <a:rPr lang="en-GB" b="1">
                <a:latin typeface="Calibri"/>
                <a:cs typeface="Calibri"/>
              </a:rPr>
              <a:t>7.5</a:t>
            </a:r>
            <a:r>
              <a:rPr lang="en-GB">
                <a:latin typeface="Calibri"/>
                <a:cs typeface="Calibri"/>
              </a:rPr>
              <a:t> Nonconforming work clause</a:t>
            </a:r>
            <a:br>
              <a:rPr lang="en-GB">
                <a:latin typeface="Calibri"/>
                <a:cs typeface="Calibri"/>
              </a:rPr>
            </a:br>
            <a:endParaRPr lang="en-GB"/>
          </a:p>
        </p:txBody>
      </p:sp>
      <p:sp>
        <p:nvSpPr>
          <p:cNvPr id="3" name="Content Placeholder 2">
            <a:extLst>
              <a:ext uri="{FF2B5EF4-FFF2-40B4-BE49-F238E27FC236}">
                <a16:creationId xmlns:a16="http://schemas.microsoft.com/office/drawing/2014/main" id="{5E434060-A833-1C39-4250-8B509CF1BCCC}"/>
              </a:ext>
            </a:extLst>
          </p:cNvPr>
          <p:cNvSpPr>
            <a:spLocks noGrp="1"/>
          </p:cNvSpPr>
          <p:nvPr>
            <p:ph idx="1"/>
          </p:nvPr>
        </p:nvSpPr>
        <p:spPr/>
        <p:txBody>
          <a:bodyPr/>
          <a:lstStyle/>
          <a:p>
            <a:r>
              <a:rPr lang="en-GB">
                <a:latin typeface="Calibri" panose="020F0502020204030204" pitchFamily="34" charset="0"/>
                <a:cs typeface="Calibri" panose="020F0502020204030204" pitchFamily="34" charset="0"/>
              </a:rPr>
              <a:t>The laboratory </a:t>
            </a:r>
            <a:r>
              <a:rPr lang="en-GB" u="sng">
                <a:latin typeface="Calibri" panose="020F0502020204030204" pitchFamily="34" charset="0"/>
                <a:cs typeface="Calibri" panose="020F0502020204030204" pitchFamily="34" charset="0"/>
              </a:rPr>
              <a:t>shall </a:t>
            </a:r>
            <a:r>
              <a:rPr lang="en-GB">
                <a:latin typeface="Calibri" panose="020F0502020204030204" pitchFamily="34" charset="0"/>
                <a:cs typeface="Calibri" panose="020F0502020204030204" pitchFamily="34" charset="0"/>
              </a:rPr>
              <a:t>have a process for when any aspect of its lab activities or examination results do not conform to its own procedures, quality specifications or user requirements.</a:t>
            </a:r>
          </a:p>
          <a:p>
            <a:pPr marL="0" indent="0">
              <a:buNone/>
            </a:pPr>
            <a:r>
              <a:rPr lang="en-GB" i="1">
                <a:latin typeface="Calibri" panose="020F0502020204030204" pitchFamily="34" charset="0"/>
                <a:cs typeface="Calibri" panose="020F0502020204030204" pitchFamily="34" charset="0"/>
              </a:rPr>
              <a:t>7.5 a-g covers all action take to investigate, determine risk impact and extent and implement actions and corrective actions, notifying users and responsibility for authorizing the resumption of work etc.</a:t>
            </a:r>
          </a:p>
        </p:txBody>
      </p:sp>
    </p:spTree>
    <p:extLst>
      <p:ext uri="{BB962C8B-B14F-4D97-AF65-F5344CB8AC3E}">
        <p14:creationId xmlns:p14="http://schemas.microsoft.com/office/powerpoint/2010/main" val="110409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520" y="0"/>
            <a:ext cx="6408712" cy="1360746"/>
          </a:xfrm>
        </p:spPr>
        <p:txBody>
          <a:bodyPr anchor="ctr">
            <a:normAutofit/>
          </a:bodyPr>
          <a:lstStyle/>
          <a:p>
            <a:r>
              <a:rPr lang="en-GB" b="1"/>
              <a:t>My role in NSBG</a:t>
            </a:r>
            <a:r>
              <a:rPr lang="en-GB"/>
              <a:t> </a:t>
            </a:r>
            <a:br>
              <a:rPr lang="en-GB"/>
            </a:br>
            <a:endParaRPr lang="en-GB"/>
          </a:p>
        </p:txBody>
      </p:sp>
      <p:sp>
        <p:nvSpPr>
          <p:cNvPr id="16" name="Content Placeholder 2">
            <a:extLst>
              <a:ext uri="{FF2B5EF4-FFF2-40B4-BE49-F238E27FC236}">
                <a16:creationId xmlns:a16="http://schemas.microsoft.com/office/drawing/2014/main" id="{34B291A1-84AF-58D5-803C-B37553F46D27}"/>
              </a:ext>
            </a:extLst>
          </p:cNvPr>
          <p:cNvSpPr>
            <a:spLocks noGrp="1"/>
          </p:cNvSpPr>
          <p:nvPr>
            <p:ph idx="1"/>
          </p:nvPr>
        </p:nvSpPr>
        <p:spPr>
          <a:xfrm>
            <a:off x="251519" y="1600200"/>
            <a:ext cx="8154922" cy="4925144"/>
          </a:xfrm>
        </p:spPr>
        <p:txBody>
          <a:bodyPr vert="horz" lIns="91440" tIns="45720" rIns="91440" bIns="45720" rtlCol="0" anchor="t">
            <a:normAutofit/>
          </a:bodyPr>
          <a:lstStyle/>
          <a:p>
            <a:pPr>
              <a:lnSpc>
                <a:spcPct val="90000"/>
              </a:lnSpc>
            </a:pPr>
            <a:r>
              <a:rPr lang="en-GB" sz="2700"/>
              <a:t>BMS Specialist Cytopathology 2004-2019</a:t>
            </a:r>
          </a:p>
          <a:p>
            <a:pPr marL="0" indent="0">
              <a:lnSpc>
                <a:spcPct val="90000"/>
              </a:lnSpc>
              <a:buNone/>
            </a:pPr>
            <a:endParaRPr lang="en-GB" sz="2700">
              <a:cs typeface="Arial"/>
            </a:endParaRPr>
          </a:p>
          <a:p>
            <a:pPr>
              <a:lnSpc>
                <a:spcPct val="90000"/>
              </a:lnSpc>
            </a:pPr>
            <a:r>
              <a:rPr lang="en-GB" sz="2700"/>
              <a:t>Senior Biomedical scientist since 2010</a:t>
            </a:r>
            <a:endParaRPr lang="en-GB" sz="2700">
              <a:cs typeface="Arial"/>
            </a:endParaRPr>
          </a:p>
          <a:p>
            <a:pPr>
              <a:lnSpc>
                <a:spcPct val="90000"/>
              </a:lnSpc>
            </a:pPr>
            <a:endParaRPr lang="en-GB" sz="2700"/>
          </a:p>
          <a:p>
            <a:pPr>
              <a:lnSpc>
                <a:spcPct val="90000"/>
              </a:lnSpc>
            </a:pPr>
            <a:r>
              <a:rPr lang="en-GB" sz="2700"/>
              <a:t>Quality Lead since 2010 CPA &gt; UKAS</a:t>
            </a:r>
            <a:endParaRPr lang="en-GB" sz="2700">
              <a:cs typeface="Arial"/>
            </a:endParaRPr>
          </a:p>
          <a:p>
            <a:pPr marL="0" indent="0">
              <a:lnSpc>
                <a:spcPct val="90000"/>
              </a:lnSpc>
              <a:buNone/>
            </a:pPr>
            <a:endParaRPr lang="en-GB" sz="2700">
              <a:cs typeface="Arial"/>
            </a:endParaRPr>
          </a:p>
          <a:p>
            <a:pPr>
              <a:lnSpc>
                <a:spcPct val="90000"/>
              </a:lnSpc>
            </a:pPr>
            <a:r>
              <a:rPr lang="en-GB" sz="2700"/>
              <a:t>IBMS Certificate for expert practice in Quality Management 2010</a:t>
            </a:r>
            <a:endParaRPr lang="en-GB" sz="2700">
              <a:cs typeface="Arial"/>
            </a:endParaRPr>
          </a:p>
          <a:p>
            <a:pPr marL="0" indent="0">
              <a:lnSpc>
                <a:spcPct val="90000"/>
              </a:lnSpc>
              <a:buNone/>
            </a:pPr>
            <a:endParaRPr lang="en-GB" sz="2700">
              <a:cs typeface="Arial"/>
            </a:endParaRPr>
          </a:p>
          <a:p>
            <a:pPr>
              <a:lnSpc>
                <a:spcPct val="90000"/>
              </a:lnSpc>
            </a:pPr>
            <a:r>
              <a:rPr lang="en-GB" sz="2700"/>
              <a:t>Quality lead role NSBG July 2019 </a:t>
            </a:r>
            <a:endParaRPr lang="en-GB" sz="2700">
              <a:cs typeface="Arial"/>
            </a:endParaRPr>
          </a:p>
          <a:p>
            <a:pPr marL="0" indent="0">
              <a:lnSpc>
                <a:spcPct val="90000"/>
              </a:lnSpc>
              <a:buNone/>
            </a:pPr>
            <a:endParaRPr lang="en-GB" sz="2700"/>
          </a:p>
        </p:txBody>
      </p:sp>
    </p:spTree>
    <p:extLst>
      <p:ext uri="{BB962C8B-B14F-4D97-AF65-F5344CB8AC3E}">
        <p14:creationId xmlns:p14="http://schemas.microsoft.com/office/powerpoint/2010/main" val="250712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66BD-BB29-C432-3C87-33365B3EBA06}"/>
              </a:ext>
            </a:extLst>
          </p:cNvPr>
          <p:cNvSpPr>
            <a:spLocks noGrp="1"/>
          </p:cNvSpPr>
          <p:nvPr>
            <p:ph type="title"/>
          </p:nvPr>
        </p:nvSpPr>
        <p:spPr/>
        <p:txBody>
          <a:bodyPr>
            <a:normAutofit fontScale="90000"/>
          </a:bodyPr>
          <a:lstStyle/>
          <a:p>
            <a:br>
              <a:rPr lang="en-GB" sz="3600"/>
            </a:br>
            <a:r>
              <a:rPr lang="en-GB" sz="3600"/>
              <a:t>7.8 Continuity and emergency preparedness planning</a:t>
            </a:r>
            <a:br>
              <a:rPr lang="en-GB"/>
            </a:br>
            <a:endParaRPr lang="en-US"/>
          </a:p>
        </p:txBody>
      </p:sp>
      <p:sp>
        <p:nvSpPr>
          <p:cNvPr id="3" name="Content Placeholder 2">
            <a:extLst>
              <a:ext uri="{FF2B5EF4-FFF2-40B4-BE49-F238E27FC236}">
                <a16:creationId xmlns:a16="http://schemas.microsoft.com/office/drawing/2014/main" id="{E02CD697-A7AC-5A75-F9A7-74FAC021153F}"/>
              </a:ext>
            </a:extLst>
          </p:cNvPr>
          <p:cNvSpPr>
            <a:spLocks noGrp="1"/>
          </p:cNvSpPr>
          <p:nvPr>
            <p:ph idx="1"/>
          </p:nvPr>
        </p:nvSpPr>
        <p:spPr/>
        <p:txBody>
          <a:bodyPr vert="horz" lIns="91440" tIns="45720" rIns="91440" bIns="45720" rtlCol="0" anchor="t">
            <a:normAutofit fontScale="92500" lnSpcReduction="10000"/>
          </a:bodyPr>
          <a:lstStyle/>
          <a:p>
            <a:r>
              <a:rPr lang="en-US">
                <a:cs typeface="Arial"/>
              </a:rPr>
              <a:t>BCP plans for LIMS and service (equipment back up, reagents)</a:t>
            </a:r>
          </a:p>
          <a:p>
            <a:r>
              <a:rPr lang="en-US">
                <a:cs typeface="Arial"/>
              </a:rPr>
              <a:t>Now standalone clause</a:t>
            </a:r>
          </a:p>
          <a:p>
            <a:r>
              <a:rPr lang="en-US">
                <a:cs typeface="Arial"/>
              </a:rPr>
              <a:t>Evidence of periodic testing</a:t>
            </a:r>
          </a:p>
          <a:p>
            <a:r>
              <a:rPr lang="en-US">
                <a:cs typeface="Arial"/>
              </a:rPr>
              <a:t>What plans you have in place</a:t>
            </a:r>
          </a:p>
          <a:p>
            <a:r>
              <a:rPr lang="en-US">
                <a:cs typeface="Arial"/>
              </a:rPr>
              <a:t>Are these shared with ALL your team.</a:t>
            </a:r>
          </a:p>
          <a:p>
            <a:r>
              <a:rPr lang="en-US">
                <a:cs typeface="Arial"/>
              </a:rPr>
              <a:t>Are staff trained and competent to understand and implement the plans</a:t>
            </a:r>
          </a:p>
          <a:p>
            <a:r>
              <a:rPr lang="en-US">
                <a:cs typeface="Arial"/>
              </a:rPr>
              <a:t>Demonstrate periodic testing- included in our audit schedule (tabletop exercise). </a:t>
            </a:r>
          </a:p>
        </p:txBody>
      </p:sp>
    </p:spTree>
    <p:extLst>
      <p:ext uri="{BB962C8B-B14F-4D97-AF65-F5344CB8AC3E}">
        <p14:creationId xmlns:p14="http://schemas.microsoft.com/office/powerpoint/2010/main" val="3368497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3595-C6C9-6D4A-304C-C2E3EACCAEB8}"/>
              </a:ext>
            </a:extLst>
          </p:cNvPr>
          <p:cNvSpPr>
            <a:spLocks noGrp="1"/>
          </p:cNvSpPr>
          <p:nvPr>
            <p:ph type="title"/>
          </p:nvPr>
        </p:nvSpPr>
        <p:spPr>
          <a:xfrm>
            <a:off x="251520" y="0"/>
            <a:ext cx="8136904" cy="1360746"/>
          </a:xfrm>
        </p:spPr>
        <p:txBody>
          <a:bodyPr>
            <a:normAutofit/>
          </a:bodyPr>
          <a:lstStyle/>
          <a:p>
            <a:r>
              <a:rPr lang="en-GB"/>
              <a:t>8.5 Identification of risks and opportunities for improvement</a:t>
            </a:r>
          </a:p>
        </p:txBody>
      </p:sp>
      <p:sp>
        <p:nvSpPr>
          <p:cNvPr id="3" name="Content Placeholder 2">
            <a:extLst>
              <a:ext uri="{FF2B5EF4-FFF2-40B4-BE49-F238E27FC236}">
                <a16:creationId xmlns:a16="http://schemas.microsoft.com/office/drawing/2014/main" id="{7E1576A9-5743-868A-079A-4FC0400FF617}"/>
              </a:ext>
            </a:extLst>
          </p:cNvPr>
          <p:cNvSpPr>
            <a:spLocks noGrp="1"/>
          </p:cNvSpPr>
          <p:nvPr>
            <p:ph idx="1"/>
          </p:nvPr>
        </p:nvSpPr>
        <p:spPr/>
        <p:txBody>
          <a:bodyPr vert="horz" lIns="91440" tIns="45720" rIns="91440" bIns="45720" rtlCol="0" anchor="t">
            <a:normAutofit/>
          </a:bodyPr>
          <a:lstStyle/>
          <a:p>
            <a:r>
              <a:rPr lang="en-GB"/>
              <a:t>This was covered in 2012 by preventive actions or quality improvements</a:t>
            </a:r>
          </a:p>
          <a:p>
            <a:r>
              <a:rPr lang="en-GB"/>
              <a:t>Already do this- How we look at our performance as part of outcome of management review, internal audit findings user feedback, staff suggestions etc.</a:t>
            </a:r>
          </a:p>
          <a:p>
            <a:r>
              <a:rPr lang="en-GB">
                <a:cs typeface="Arial"/>
              </a:rPr>
              <a:t>If we see risk what are we doing to address it – Process risk for whole service to determine risks and actions</a:t>
            </a:r>
          </a:p>
          <a:p>
            <a:pPr marL="0" indent="0">
              <a:buNone/>
            </a:pPr>
            <a:endParaRPr lang="en-GB">
              <a:cs typeface="Arial"/>
            </a:endParaRPr>
          </a:p>
          <a:p>
            <a:endParaRPr lang="en-GB">
              <a:cs typeface="Arial"/>
            </a:endParaRPr>
          </a:p>
        </p:txBody>
      </p:sp>
    </p:spTree>
    <p:extLst>
      <p:ext uri="{BB962C8B-B14F-4D97-AF65-F5344CB8AC3E}">
        <p14:creationId xmlns:p14="http://schemas.microsoft.com/office/powerpoint/2010/main" val="254115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9669E-A5EA-F134-A392-E8A8670DC866}"/>
              </a:ext>
            </a:extLst>
          </p:cNvPr>
          <p:cNvSpPr>
            <a:spLocks noGrp="1"/>
          </p:cNvSpPr>
          <p:nvPr>
            <p:ph type="title"/>
          </p:nvPr>
        </p:nvSpPr>
        <p:spPr/>
        <p:txBody>
          <a:bodyPr>
            <a:normAutofit fontScale="90000"/>
          </a:bodyPr>
          <a:lstStyle/>
          <a:p>
            <a:r>
              <a:rPr lang="en-GB"/>
              <a:t>7.3 Validation Verification of Examination Methods</a:t>
            </a:r>
          </a:p>
        </p:txBody>
      </p:sp>
      <p:sp>
        <p:nvSpPr>
          <p:cNvPr id="3" name="Content Placeholder 2">
            <a:extLst>
              <a:ext uri="{FF2B5EF4-FFF2-40B4-BE49-F238E27FC236}">
                <a16:creationId xmlns:a16="http://schemas.microsoft.com/office/drawing/2014/main" id="{52F17467-F045-BAE1-1E4D-43E0F35D5E1B}"/>
              </a:ext>
            </a:extLst>
          </p:cNvPr>
          <p:cNvSpPr>
            <a:spLocks noGrp="1"/>
          </p:cNvSpPr>
          <p:nvPr>
            <p:ph idx="1"/>
          </p:nvPr>
        </p:nvSpPr>
        <p:spPr/>
        <p:txBody>
          <a:bodyPr>
            <a:normAutofit fontScale="85000" lnSpcReduction="20000"/>
          </a:bodyPr>
          <a:lstStyle/>
          <a:p>
            <a:r>
              <a:rPr lang="en-GB" b="1">
                <a:latin typeface="Calibri" panose="020F0502020204030204" pitchFamily="34" charset="0"/>
                <a:cs typeface="Calibri" panose="020F0502020204030204" pitchFamily="34" charset="0"/>
              </a:rPr>
              <a:t>Who is authorised </a:t>
            </a:r>
            <a:r>
              <a:rPr lang="en-GB">
                <a:latin typeface="Calibri" panose="020F0502020204030204" pitchFamily="34" charset="0"/>
                <a:cs typeface="Calibri" panose="020F0502020204030204" pitchFamily="34" charset="0"/>
              </a:rPr>
              <a:t>to complete this work and give the approval to implement new methods? (6.2.3 a)</a:t>
            </a:r>
          </a:p>
          <a:p>
            <a:r>
              <a:rPr lang="en-GB" b="1">
                <a:latin typeface="Calibri" panose="020F0502020204030204" pitchFamily="34" charset="0"/>
                <a:cs typeface="Calibri" panose="020F0502020204030204" pitchFamily="34" charset="0"/>
              </a:rPr>
              <a:t>Periodic Review of</a:t>
            </a:r>
            <a:r>
              <a:rPr lang="en-GB">
                <a:latin typeface="Calibri" panose="020F0502020204030204" pitchFamily="34" charset="0"/>
                <a:cs typeface="Calibri" panose="020F0502020204030204" pitchFamily="34" charset="0"/>
              </a:rPr>
              <a:t>:</a:t>
            </a:r>
          </a:p>
          <a:p>
            <a:pPr lvl="1"/>
            <a:r>
              <a:rPr lang="en-GB"/>
              <a:t> Biological reference intervals and critical decision limits (7.3.5)</a:t>
            </a:r>
          </a:p>
          <a:p>
            <a:pPr lvl="1"/>
            <a:r>
              <a:rPr lang="en-GB"/>
              <a:t>Evaluate examination methods ensure clinically appropriate– is there any new test/method that is better? Is the testing still relevant? (7.3.1 e)</a:t>
            </a:r>
          </a:p>
          <a:p>
            <a:pPr lvl="1"/>
            <a:r>
              <a:rPr lang="en-GB"/>
              <a:t>Review of Measurement of Uncertainty (7.3.4)</a:t>
            </a:r>
          </a:p>
          <a:p>
            <a:pPr marL="457200" lvl="1" indent="0">
              <a:buNone/>
            </a:pPr>
            <a:r>
              <a:rPr lang="en-GB"/>
              <a:t>We evidenced review of all our validation/verification work every two years or sooner if there are any changes.</a:t>
            </a:r>
          </a:p>
          <a:p>
            <a:pPr lvl="1">
              <a:buFont typeface="Arial" panose="020B0604020202020204" pitchFamily="34" charset="0"/>
              <a:buChar char="•"/>
            </a:pPr>
            <a:r>
              <a:rPr lang="en-GB"/>
              <a:t>Informing our users of changes when </a:t>
            </a:r>
          </a:p>
          <a:p>
            <a:pPr marL="457200" lvl="1" indent="0">
              <a:buNone/>
            </a:pPr>
            <a:r>
              <a:rPr lang="en-GB"/>
              <a:t>necessary. </a:t>
            </a:r>
          </a:p>
        </p:txBody>
      </p:sp>
    </p:spTree>
    <p:extLst>
      <p:ext uri="{BB962C8B-B14F-4D97-AF65-F5344CB8AC3E}">
        <p14:creationId xmlns:p14="http://schemas.microsoft.com/office/powerpoint/2010/main" val="3006573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A146A-92A6-B43B-0F4D-0B786F177545}"/>
              </a:ext>
            </a:extLst>
          </p:cNvPr>
          <p:cNvSpPr>
            <a:spLocks noGrp="1"/>
          </p:cNvSpPr>
          <p:nvPr>
            <p:ph type="title"/>
          </p:nvPr>
        </p:nvSpPr>
        <p:spPr>
          <a:xfrm>
            <a:off x="251520" y="0"/>
            <a:ext cx="6408712" cy="1360746"/>
          </a:xfrm>
        </p:spPr>
        <p:txBody>
          <a:bodyPr anchor="ctr">
            <a:normAutofit/>
          </a:bodyPr>
          <a:lstStyle/>
          <a:p>
            <a:r>
              <a:rPr lang="en-GB"/>
              <a:t>Our transition assessment  experience</a:t>
            </a:r>
          </a:p>
        </p:txBody>
      </p:sp>
      <p:graphicFrame>
        <p:nvGraphicFramePr>
          <p:cNvPr id="5" name="Content Placeholder 2">
            <a:extLst>
              <a:ext uri="{FF2B5EF4-FFF2-40B4-BE49-F238E27FC236}">
                <a16:creationId xmlns:a16="http://schemas.microsoft.com/office/drawing/2014/main" id="{3836C037-21C9-BE31-85FE-99E378C8AF0C}"/>
              </a:ext>
            </a:extLst>
          </p:cNvPr>
          <p:cNvGraphicFramePr>
            <a:graphicFrameLocks noGrp="1"/>
          </p:cNvGraphicFramePr>
          <p:nvPr>
            <p:ph idx="1"/>
            <p:extLst>
              <p:ext uri="{D42A27DB-BD31-4B8C-83A1-F6EECF244321}">
                <p14:modId xmlns:p14="http://schemas.microsoft.com/office/powerpoint/2010/main" val="2323112186"/>
              </p:ext>
            </p:extLst>
          </p:nvPr>
        </p:nvGraphicFramePr>
        <p:xfrm>
          <a:off x="251519" y="1600200"/>
          <a:ext cx="8624081"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3905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0481-ACA0-3DE3-77FA-459EC453F6E7}"/>
              </a:ext>
            </a:extLst>
          </p:cNvPr>
          <p:cNvSpPr>
            <a:spLocks noGrp="1"/>
          </p:cNvSpPr>
          <p:nvPr>
            <p:ph type="title"/>
          </p:nvPr>
        </p:nvSpPr>
        <p:spPr/>
        <p:txBody>
          <a:bodyPr/>
          <a:lstStyle/>
          <a:p>
            <a:r>
              <a:rPr lang="en-GB">
                <a:cs typeface="Arial"/>
              </a:rPr>
              <a:t>Findings</a:t>
            </a:r>
            <a:endParaRPr lang="en-GB"/>
          </a:p>
        </p:txBody>
      </p:sp>
      <p:sp>
        <p:nvSpPr>
          <p:cNvPr id="3" name="Content Placeholder 2">
            <a:extLst>
              <a:ext uri="{FF2B5EF4-FFF2-40B4-BE49-F238E27FC236}">
                <a16:creationId xmlns:a16="http://schemas.microsoft.com/office/drawing/2014/main" id="{E8FF7745-A5A6-79EB-E44E-9E24C1B0DC09}"/>
              </a:ext>
            </a:extLst>
          </p:cNvPr>
          <p:cNvSpPr>
            <a:spLocks noGrp="1"/>
          </p:cNvSpPr>
          <p:nvPr>
            <p:ph idx="1"/>
          </p:nvPr>
        </p:nvSpPr>
        <p:spPr>
          <a:xfrm>
            <a:off x="251519" y="1389355"/>
            <a:ext cx="8624081" cy="4997152"/>
          </a:xfrm>
        </p:spPr>
        <p:txBody>
          <a:bodyPr vert="horz" lIns="91440" tIns="45720" rIns="91440" bIns="45720" rtlCol="0" anchor="t">
            <a:normAutofit/>
          </a:bodyPr>
          <a:lstStyle/>
          <a:p>
            <a:r>
              <a:rPr lang="en-GB" sz="2800">
                <a:latin typeface="Calibri"/>
                <a:ea typeface="Calibri"/>
                <a:cs typeface="Arial"/>
              </a:rPr>
              <a:t>IAR for transition 4 weeks to close with evidence</a:t>
            </a:r>
            <a:r>
              <a:rPr lang="en-GB">
                <a:cs typeface="Arial"/>
              </a:rPr>
              <a:t>.</a:t>
            </a:r>
          </a:p>
          <a:p>
            <a:endParaRPr lang="en-GB">
              <a:cs typeface="Arial"/>
            </a:endParaRPr>
          </a:p>
          <a:p>
            <a:endParaRPr lang="en-GB">
              <a:cs typeface="Arial"/>
            </a:endParaRPr>
          </a:p>
        </p:txBody>
      </p:sp>
      <p:pic>
        <p:nvPicPr>
          <p:cNvPr id="5" name="Picture 4" descr="A screenshot of a document&#10;&#10;Description automatically generated">
            <a:extLst>
              <a:ext uri="{FF2B5EF4-FFF2-40B4-BE49-F238E27FC236}">
                <a16:creationId xmlns:a16="http://schemas.microsoft.com/office/drawing/2014/main" id="{9C8E2663-1962-7618-2104-E926B316E6EE}"/>
              </a:ext>
            </a:extLst>
          </p:cNvPr>
          <p:cNvPicPr>
            <a:picLocks noChangeAspect="1"/>
          </p:cNvPicPr>
          <p:nvPr/>
        </p:nvPicPr>
        <p:blipFill>
          <a:blip r:embed="rId3"/>
          <a:stretch>
            <a:fillRect/>
          </a:stretch>
        </p:blipFill>
        <p:spPr>
          <a:xfrm>
            <a:off x="-47667" y="2007574"/>
            <a:ext cx="9158376" cy="1918510"/>
          </a:xfrm>
          <a:prstGeom prst="rect">
            <a:avLst/>
          </a:prstGeom>
        </p:spPr>
      </p:pic>
      <p:sp>
        <p:nvSpPr>
          <p:cNvPr id="4" name="TextBox 3">
            <a:extLst>
              <a:ext uri="{FF2B5EF4-FFF2-40B4-BE49-F238E27FC236}">
                <a16:creationId xmlns:a16="http://schemas.microsoft.com/office/drawing/2014/main" id="{9428BD2D-1EB2-448C-24F9-D029E7958AF5}"/>
              </a:ext>
            </a:extLst>
          </p:cNvPr>
          <p:cNvSpPr txBox="1"/>
          <p:nvPr/>
        </p:nvSpPr>
        <p:spPr>
          <a:xfrm>
            <a:off x="68728" y="4458184"/>
            <a:ext cx="858215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arenR"/>
            </a:pPr>
            <a:r>
              <a:rPr lang="en-US" sz="2000">
                <a:latin typeface="Calibri"/>
                <a:ea typeface="Calibri"/>
                <a:cs typeface="Arial"/>
              </a:rPr>
              <a:t>8.1.3 b) c) Personnel understanding consequence for not conforming to standard.</a:t>
            </a:r>
            <a:endParaRPr lang="en-US" sz="2000">
              <a:latin typeface="Calibri"/>
              <a:ea typeface="Calibri"/>
              <a:cs typeface="Calibri"/>
            </a:endParaRPr>
          </a:p>
          <a:p>
            <a:r>
              <a:rPr lang="en-US" sz="2000">
                <a:latin typeface="Calibri"/>
                <a:ea typeface="Calibri"/>
                <a:cs typeface="Arial"/>
              </a:rPr>
              <a:t>2) 5.4 Internal support services – who are they and what relationships and route for escalation we have – we need to update our quality manual.</a:t>
            </a:r>
          </a:p>
          <a:p>
            <a:r>
              <a:rPr lang="en-US" sz="2000">
                <a:latin typeface="Calibri"/>
                <a:ea typeface="Calibri"/>
                <a:cs typeface="Arial"/>
              </a:rPr>
              <a:t>3) Management of documents and </a:t>
            </a:r>
            <a:r>
              <a:rPr lang="en-GB" sz="2000">
                <a:latin typeface="Calibri"/>
                <a:ea typeface="Calibri"/>
                <a:cs typeface="Arial"/>
              </a:rPr>
              <a:t>authorisation</a:t>
            </a:r>
            <a:r>
              <a:rPr lang="en-US" sz="2000">
                <a:latin typeface="Calibri"/>
                <a:ea typeface="Calibri"/>
                <a:cs typeface="Arial"/>
              </a:rPr>
              <a:t> </a:t>
            </a:r>
          </a:p>
          <a:p>
            <a:r>
              <a:rPr lang="en-US" sz="2000">
                <a:latin typeface="Calibri"/>
                <a:ea typeface="Calibri"/>
                <a:cs typeface="Arial"/>
              </a:rPr>
              <a:t>– who is an approver, how we select and evidence this is happening </a:t>
            </a:r>
            <a:endParaRPr lang="en-US"/>
          </a:p>
        </p:txBody>
      </p:sp>
    </p:spTree>
    <p:extLst>
      <p:ext uri="{BB962C8B-B14F-4D97-AF65-F5344CB8AC3E}">
        <p14:creationId xmlns:p14="http://schemas.microsoft.com/office/powerpoint/2010/main" val="1756659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712E1-BF95-2529-3EEF-28ECD3D6CE7F}"/>
              </a:ext>
            </a:extLst>
          </p:cNvPr>
          <p:cNvSpPr>
            <a:spLocks noGrp="1"/>
          </p:cNvSpPr>
          <p:nvPr>
            <p:ph type="title"/>
          </p:nvPr>
        </p:nvSpPr>
        <p:spPr/>
        <p:txBody>
          <a:bodyPr/>
          <a:lstStyle/>
          <a:p>
            <a:r>
              <a:rPr lang="en-GB"/>
              <a:t>Information resources</a:t>
            </a:r>
          </a:p>
        </p:txBody>
      </p:sp>
      <p:sp>
        <p:nvSpPr>
          <p:cNvPr id="3" name="Content Placeholder 2">
            <a:extLst>
              <a:ext uri="{FF2B5EF4-FFF2-40B4-BE49-F238E27FC236}">
                <a16:creationId xmlns:a16="http://schemas.microsoft.com/office/drawing/2014/main" id="{AC5B88F8-6741-8A14-82A3-C65E7391FCBC}"/>
              </a:ext>
            </a:extLst>
          </p:cNvPr>
          <p:cNvSpPr>
            <a:spLocks noGrp="1"/>
          </p:cNvSpPr>
          <p:nvPr>
            <p:ph idx="1"/>
          </p:nvPr>
        </p:nvSpPr>
        <p:spPr/>
        <p:txBody>
          <a:bodyPr vert="horz" lIns="91440" tIns="45720" rIns="91440" bIns="45720" rtlCol="0" anchor="t">
            <a:noAutofit/>
          </a:bodyPr>
          <a:lstStyle/>
          <a:p>
            <a:r>
              <a:rPr lang="en-GB" sz="2000">
                <a:latin typeface="Calibri"/>
                <a:ea typeface="Calibri"/>
                <a:cs typeface="Calibri"/>
              </a:rPr>
              <a:t>UKAS accreditation information</a:t>
            </a:r>
            <a:endParaRPr lang="en-GB" sz="2000">
              <a:latin typeface="Calibri"/>
              <a:cs typeface="Calibri"/>
            </a:endParaRPr>
          </a:p>
          <a:p>
            <a:pPr marL="0" indent="0">
              <a:buNone/>
            </a:pPr>
            <a:r>
              <a:rPr lang="en-GB" sz="2000">
                <a:latin typeface="Calibri"/>
                <a:cs typeface="Calibri"/>
                <a:hlinkClick r:id="rId3"/>
              </a:rPr>
              <a:t>UKAS - The UK Accreditation Body - Creating Confidence</a:t>
            </a:r>
            <a:endParaRPr lang="en-GB" sz="2000">
              <a:latin typeface="Calibri"/>
              <a:ea typeface="Calibri"/>
              <a:cs typeface="Calibri"/>
            </a:endParaRPr>
          </a:p>
          <a:p>
            <a:r>
              <a:rPr lang="en-GB" sz="2000">
                <a:latin typeface="Calibri"/>
                <a:cs typeface="Calibri"/>
                <a:hlinkClick r:id="rId4"/>
              </a:rPr>
              <a:t>Publications – UKAS</a:t>
            </a:r>
            <a:r>
              <a:rPr lang="en-GB" sz="2000">
                <a:latin typeface="Calibri"/>
                <a:cs typeface="Calibri"/>
              </a:rPr>
              <a:t> </a:t>
            </a:r>
            <a:endParaRPr lang="fr-FR" sz="2000">
              <a:latin typeface="Calibri"/>
              <a:cs typeface="Calibri"/>
            </a:endParaRPr>
          </a:p>
          <a:p>
            <a:pPr marL="0" indent="0">
              <a:buNone/>
            </a:pPr>
            <a:r>
              <a:rPr lang="en-GB" sz="2000">
                <a:latin typeface="Calibri"/>
                <a:cs typeface="Calibri"/>
              </a:rPr>
              <a:t>Information on Transition: </a:t>
            </a:r>
            <a:r>
              <a:rPr lang="fr-FR" sz="2000">
                <a:latin typeface="Calibri"/>
                <a:cs typeface="Calibri"/>
                <a:hlinkClick r:id="rId5"/>
              </a:rPr>
              <a:t>ISO 15189:2022 transition arrangements (ukas.com)</a:t>
            </a:r>
            <a:endParaRPr lang="fr-FR" sz="2000">
              <a:latin typeface="Calibri"/>
              <a:ea typeface="Calibri"/>
              <a:cs typeface="Calibri"/>
            </a:endParaRPr>
          </a:p>
          <a:p>
            <a:r>
              <a:rPr lang="fr-FR" sz="2000">
                <a:latin typeface="Calibri"/>
                <a:cs typeface="Calibri"/>
              </a:rPr>
              <a:t>ISO15189:2022 </a:t>
            </a:r>
            <a:r>
              <a:rPr lang="fr-FR" sz="2000" err="1">
                <a:latin typeface="Calibri"/>
                <a:cs typeface="Calibri"/>
              </a:rPr>
              <a:t>available</a:t>
            </a:r>
            <a:r>
              <a:rPr lang="fr-FR" sz="2000">
                <a:latin typeface="Calibri"/>
                <a:cs typeface="Calibri"/>
              </a:rPr>
              <a:t> to </a:t>
            </a:r>
            <a:r>
              <a:rPr lang="fr-FR" sz="2000" err="1">
                <a:latin typeface="Calibri"/>
                <a:cs typeface="Calibri"/>
              </a:rPr>
              <a:t>buy</a:t>
            </a:r>
            <a:r>
              <a:rPr lang="fr-FR" sz="2000">
                <a:latin typeface="Calibri"/>
                <a:cs typeface="Calibri"/>
              </a:rPr>
              <a:t>:</a:t>
            </a:r>
            <a:endParaRPr lang="en-GB" sz="2000">
              <a:latin typeface="Calibri"/>
              <a:cs typeface="Calibri"/>
            </a:endParaRPr>
          </a:p>
          <a:p>
            <a:pPr marL="0" indent="0">
              <a:buNone/>
            </a:pPr>
            <a:r>
              <a:rPr lang="fr-FR" sz="2000">
                <a:latin typeface="Calibri"/>
                <a:cs typeface="Calibri"/>
              </a:rPr>
              <a:t> </a:t>
            </a:r>
            <a:r>
              <a:rPr lang="en-GB" sz="2000">
                <a:latin typeface="Calibri"/>
                <a:cs typeface="Calibri"/>
                <a:hlinkClick r:id="rId6"/>
              </a:rPr>
              <a:t>BS EN ISO 15189:2022+A11:2023 | 31 Dec 2023 | BSI Knowledge (bsigroup.com)</a:t>
            </a:r>
            <a:endParaRPr lang="en-GB" sz="2000">
              <a:latin typeface="Calibri"/>
              <a:ea typeface="Calibri"/>
              <a:cs typeface="Calibri"/>
            </a:endParaRPr>
          </a:p>
          <a:p>
            <a:endParaRPr lang="en-GB" sz="2000">
              <a:latin typeface="Calibri"/>
              <a:cs typeface="Arial"/>
            </a:endParaRPr>
          </a:p>
          <a:p>
            <a:pPr>
              <a:spcBef>
                <a:spcPts val="20"/>
              </a:spcBef>
            </a:pPr>
            <a:r>
              <a:rPr lang="en-GB" sz="2000">
                <a:latin typeface="Calibri"/>
                <a:cs typeface="Arial"/>
              </a:rPr>
              <a:t> </a:t>
            </a:r>
            <a:r>
              <a:rPr lang="en-GB" sz="2000" err="1">
                <a:latin typeface="Calibri"/>
                <a:cs typeface="Arial"/>
              </a:rPr>
              <a:t>Qualimetric</a:t>
            </a:r>
            <a:r>
              <a:rPr lang="en-GB" sz="2000">
                <a:latin typeface="Calibri"/>
                <a:cs typeface="Arial"/>
              </a:rPr>
              <a:t> Ltd conducted an analysis of the key changes and additional requirements of the new standard against the 2012 edition. This is available to download free of charge from our website. </a:t>
            </a:r>
            <a:endParaRPr lang="en-GB" sz="2000">
              <a:latin typeface="Calibri"/>
              <a:ea typeface="Calibri"/>
              <a:cs typeface="Arial"/>
            </a:endParaRPr>
          </a:p>
          <a:p>
            <a:pPr marL="0" indent="0">
              <a:spcBef>
                <a:spcPts val="20"/>
              </a:spcBef>
              <a:buNone/>
            </a:pPr>
            <a:r>
              <a:rPr lang="en-GB" sz="2000">
                <a:latin typeface="Calibri"/>
                <a:cs typeface="Arial"/>
              </a:rPr>
              <a:t>Click on this link to download:</a:t>
            </a:r>
            <a:r>
              <a:rPr lang="en-GB" sz="2000">
                <a:latin typeface="Calibri"/>
                <a:ea typeface="+mn-lt"/>
                <a:cs typeface="+mn-lt"/>
              </a:rPr>
              <a:t> </a:t>
            </a:r>
            <a:r>
              <a:rPr lang="en-GB" sz="2000">
                <a:latin typeface="Calibri"/>
                <a:ea typeface="+mn-lt"/>
                <a:cs typeface="+mn-lt"/>
                <a:hlinkClick r:id="rId7"/>
              </a:rPr>
              <a:t>Microsoft Word - ISO 15189 comparison 2012 and 2022 Summary 0123 (qualimetric.co.uk)</a:t>
            </a:r>
            <a:endParaRPr lang="en-GB">
              <a:cs typeface="Arial"/>
            </a:endParaRPr>
          </a:p>
        </p:txBody>
      </p:sp>
    </p:spTree>
    <p:extLst>
      <p:ext uri="{BB962C8B-B14F-4D97-AF65-F5344CB8AC3E}">
        <p14:creationId xmlns:p14="http://schemas.microsoft.com/office/powerpoint/2010/main" val="2025219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C3ECE-E575-6E21-4D1E-A8F450EFCB97}"/>
              </a:ext>
            </a:extLst>
          </p:cNvPr>
          <p:cNvSpPr>
            <a:spLocks noGrp="1"/>
          </p:cNvSpPr>
          <p:nvPr>
            <p:ph type="title"/>
          </p:nvPr>
        </p:nvSpPr>
        <p:spPr/>
        <p:txBody>
          <a:bodyPr>
            <a:normAutofit/>
          </a:bodyPr>
          <a:lstStyle/>
          <a:p>
            <a:r>
              <a:rPr lang="en-GB">
                <a:cs typeface="Arial"/>
              </a:rPr>
              <a:t>THANK YOU!</a:t>
            </a:r>
          </a:p>
        </p:txBody>
      </p:sp>
      <p:sp>
        <p:nvSpPr>
          <p:cNvPr id="3" name="Content Placeholder 2">
            <a:extLst>
              <a:ext uri="{FF2B5EF4-FFF2-40B4-BE49-F238E27FC236}">
                <a16:creationId xmlns:a16="http://schemas.microsoft.com/office/drawing/2014/main" id="{9B1B99A8-1959-811D-40FB-440585194191}"/>
              </a:ext>
            </a:extLst>
          </p:cNvPr>
          <p:cNvSpPr>
            <a:spLocks noGrp="1"/>
          </p:cNvSpPr>
          <p:nvPr>
            <p:ph idx="1"/>
          </p:nvPr>
        </p:nvSpPr>
        <p:spPr/>
        <p:txBody>
          <a:bodyPr vert="horz" lIns="91440" tIns="45720" rIns="91440" bIns="45720" rtlCol="0" anchor="t">
            <a:normAutofit/>
          </a:bodyPr>
          <a:lstStyle/>
          <a:p>
            <a:pPr marL="0" indent="0">
              <a:buNone/>
            </a:pPr>
            <a:endParaRPr lang="en-GB">
              <a:cs typeface="Arial"/>
            </a:endParaRPr>
          </a:p>
          <a:p>
            <a:pPr marL="0" indent="0">
              <a:buNone/>
            </a:pPr>
            <a:r>
              <a:rPr lang="en-GB">
                <a:cs typeface="Arial"/>
              </a:rPr>
              <a:t>Any questions? </a:t>
            </a:r>
          </a:p>
        </p:txBody>
      </p:sp>
    </p:spTree>
    <p:extLst>
      <p:ext uri="{BB962C8B-B14F-4D97-AF65-F5344CB8AC3E}">
        <p14:creationId xmlns:p14="http://schemas.microsoft.com/office/powerpoint/2010/main" val="72430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6408712" cy="1360746"/>
          </a:xfrm>
        </p:spPr>
        <p:txBody>
          <a:bodyPr anchor="ctr">
            <a:normAutofit/>
          </a:bodyPr>
          <a:lstStyle/>
          <a:p>
            <a:r>
              <a:rPr lang="en-GB" sz="3100" b="1">
                <a:solidFill>
                  <a:schemeClr val="tx2"/>
                </a:solidFill>
                <a:cs typeface="Arial"/>
              </a:rPr>
              <a:t>OBJECTIVES</a:t>
            </a:r>
          </a:p>
        </p:txBody>
      </p:sp>
      <p:sp>
        <p:nvSpPr>
          <p:cNvPr id="6" name="TextBox 5">
            <a:extLst>
              <a:ext uri="{FF2B5EF4-FFF2-40B4-BE49-F238E27FC236}">
                <a16:creationId xmlns:a16="http://schemas.microsoft.com/office/drawing/2014/main" id="{C226ED0F-A64F-5E1F-D553-146AB56E008F}"/>
              </a:ext>
            </a:extLst>
          </p:cNvPr>
          <p:cNvSpPr txBox="1"/>
          <p:nvPr/>
        </p:nvSpPr>
        <p:spPr>
          <a:xfrm>
            <a:off x="179512" y="1444134"/>
            <a:ext cx="8280920"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3200"/>
              <a:t>Brief introduction to UKAS accreditation</a:t>
            </a:r>
          </a:p>
          <a:p>
            <a:pPr marL="457200" indent="-457200">
              <a:buFont typeface="Arial" panose="020B0604020202020204" pitchFamily="34" charset="0"/>
              <a:buChar char="•"/>
            </a:pPr>
            <a:r>
              <a:rPr lang="en-GB" sz="3200">
                <a:cs typeface="Arial"/>
              </a:rPr>
              <a:t>Transition to ISO15189:2022</a:t>
            </a:r>
          </a:p>
          <a:p>
            <a:pPr marL="285750" indent="-285750">
              <a:buFont typeface="Arial" panose="020B0604020202020204" pitchFamily="34" charset="0"/>
              <a:buChar char="•"/>
            </a:pPr>
            <a:r>
              <a:rPr lang="en-GB" sz="3200"/>
              <a:t>UKAS Gap analysis requirement</a:t>
            </a:r>
          </a:p>
          <a:p>
            <a:pPr marL="285750" indent="-285750">
              <a:buFont typeface="Arial" panose="020B0604020202020204" pitchFamily="34" charset="0"/>
              <a:buChar char="•"/>
            </a:pPr>
            <a:r>
              <a:rPr lang="en-GB" sz="3200"/>
              <a:t>Completion of the action plan</a:t>
            </a:r>
            <a:endParaRPr lang="en-GB" sz="3200">
              <a:cs typeface="Arial"/>
            </a:endParaRPr>
          </a:p>
          <a:p>
            <a:pPr marL="285750" indent="-285750">
              <a:buFont typeface="Arial" panose="020B0604020202020204" pitchFamily="34" charset="0"/>
              <a:buChar char="•"/>
            </a:pPr>
            <a:r>
              <a:rPr lang="en-GB" sz="3200"/>
              <a:t>Key changes we identified</a:t>
            </a:r>
          </a:p>
          <a:p>
            <a:pPr marL="285750" indent="-285750">
              <a:buFont typeface="Arial" panose="020B0604020202020204" pitchFamily="34" charset="0"/>
              <a:buChar char="•"/>
            </a:pPr>
            <a:r>
              <a:rPr lang="en-GB" sz="3200">
                <a:cs typeface="Arial"/>
              </a:rPr>
              <a:t>Our experience at assessment </a:t>
            </a:r>
          </a:p>
          <a:p>
            <a:pPr marL="285750" indent="-285750">
              <a:buFont typeface="Arial" panose="020B0604020202020204" pitchFamily="34" charset="0"/>
              <a:buChar char="•"/>
            </a:pPr>
            <a:r>
              <a:rPr lang="en-GB" sz="3200">
                <a:cs typeface="Arial"/>
              </a:rPr>
              <a:t>Useful resources</a:t>
            </a:r>
          </a:p>
        </p:txBody>
      </p:sp>
    </p:spTree>
    <p:extLst>
      <p:ext uri="{BB962C8B-B14F-4D97-AF65-F5344CB8AC3E}">
        <p14:creationId xmlns:p14="http://schemas.microsoft.com/office/powerpoint/2010/main" val="43161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514" y="116632"/>
            <a:ext cx="7199466" cy="1389500"/>
          </a:xfrm>
        </p:spPr>
        <p:txBody>
          <a:bodyPr vert="horz" lIns="91440" tIns="45720" rIns="91440" bIns="0" rtlCol="0" anchor="ctr">
            <a:noAutofit/>
          </a:bodyPr>
          <a:lstStyle/>
          <a:p>
            <a:r>
              <a:rPr lang="en-GB" sz="3600" b="1">
                <a:solidFill>
                  <a:schemeClr val="tx2"/>
                </a:solidFill>
                <a:latin typeface="Calibri"/>
                <a:cs typeface="Times New Roman"/>
              </a:rPr>
              <a:t>ISO 15189: UKAS ACCREDITATION</a:t>
            </a:r>
          </a:p>
        </p:txBody>
      </p:sp>
      <p:sp>
        <p:nvSpPr>
          <p:cNvPr id="5" name="TextBox 4">
            <a:extLst>
              <a:ext uri="{FF2B5EF4-FFF2-40B4-BE49-F238E27FC236}">
                <a16:creationId xmlns:a16="http://schemas.microsoft.com/office/drawing/2014/main" id="{3C647AD1-4D34-C40B-D934-5A247182EB14}"/>
              </a:ext>
            </a:extLst>
          </p:cNvPr>
          <p:cNvSpPr txBox="1"/>
          <p:nvPr/>
        </p:nvSpPr>
        <p:spPr>
          <a:xfrm>
            <a:off x="539552" y="1916832"/>
            <a:ext cx="7920880" cy="3662541"/>
          </a:xfrm>
          <a:prstGeom prst="rect">
            <a:avLst/>
          </a:prstGeom>
          <a:noFill/>
        </p:spPr>
        <p:txBody>
          <a:bodyPr wrap="square" lIns="91440" tIns="45720" rIns="91440" bIns="45720" rtlCol="0" anchor="t">
            <a:spAutoFit/>
          </a:bodyPr>
          <a:lstStyle/>
          <a:p>
            <a:r>
              <a:rPr lang="en-GB" sz="2800" b="1">
                <a:latin typeface="Calibri"/>
                <a:ea typeface="+mn-lt"/>
                <a:cs typeface="+mn-lt"/>
              </a:rPr>
              <a:t>ISO 15189:2022</a:t>
            </a:r>
            <a:r>
              <a:rPr lang="en-GB" sz="2800">
                <a:latin typeface="Calibri"/>
                <a:ea typeface="+mn-lt"/>
                <a:cs typeface="+mn-lt"/>
              </a:rPr>
              <a:t> – Medical Laboratories is an international standard that specifies the requirements for quality and competence in medical lab environments. Essentially, it is a standard that requires labs to develop a robust, reliable quality management system (QMS) to establish their competence.</a:t>
            </a:r>
            <a:endParaRPr lang="en-GB" sz="2000">
              <a:latin typeface="Calibri"/>
              <a:cs typeface="Arial"/>
            </a:endParaRPr>
          </a:p>
          <a:p>
            <a:endParaRPr lang="en-GB" b="1"/>
          </a:p>
          <a:p>
            <a:endParaRPr lang="en-GB" b="1" u="sng">
              <a:latin typeface="Arial"/>
              <a:cs typeface="Arial"/>
            </a:endParaRPr>
          </a:p>
        </p:txBody>
      </p:sp>
    </p:spTree>
    <p:extLst>
      <p:ext uri="{BB962C8B-B14F-4D97-AF65-F5344CB8AC3E}">
        <p14:creationId xmlns:p14="http://schemas.microsoft.com/office/powerpoint/2010/main" val="274827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9875E-53C6-0F40-F123-7507EED33081}"/>
              </a:ext>
            </a:extLst>
          </p:cNvPr>
          <p:cNvSpPr>
            <a:spLocks noGrp="1"/>
          </p:cNvSpPr>
          <p:nvPr>
            <p:ph type="title"/>
          </p:nvPr>
        </p:nvSpPr>
        <p:spPr/>
        <p:txBody>
          <a:bodyPr/>
          <a:lstStyle/>
          <a:p>
            <a:r>
              <a:rPr lang="en-US">
                <a:cs typeface="Arial"/>
              </a:rPr>
              <a:t>ISO15189:2022</a:t>
            </a:r>
          </a:p>
        </p:txBody>
      </p:sp>
      <p:pic>
        <p:nvPicPr>
          <p:cNvPr id="4" name="Content Placeholder 3">
            <a:extLst>
              <a:ext uri="{FF2B5EF4-FFF2-40B4-BE49-F238E27FC236}">
                <a16:creationId xmlns:a16="http://schemas.microsoft.com/office/drawing/2014/main" id="{7032B8BD-00C6-487A-D5C3-5E5610DFA905}"/>
              </a:ext>
            </a:extLst>
          </p:cNvPr>
          <p:cNvPicPr>
            <a:picLocks noGrp="1" noChangeAspect="1"/>
          </p:cNvPicPr>
          <p:nvPr>
            <p:ph idx="1"/>
          </p:nvPr>
        </p:nvPicPr>
        <p:blipFill>
          <a:blip r:embed="rId3"/>
          <a:stretch>
            <a:fillRect/>
          </a:stretch>
        </p:blipFill>
        <p:spPr>
          <a:xfrm>
            <a:off x="413643" y="1370161"/>
            <a:ext cx="8127304" cy="4882134"/>
          </a:xfrm>
        </p:spPr>
      </p:pic>
      <p:sp>
        <p:nvSpPr>
          <p:cNvPr id="5" name="TextBox 4">
            <a:extLst>
              <a:ext uri="{FF2B5EF4-FFF2-40B4-BE49-F238E27FC236}">
                <a16:creationId xmlns:a16="http://schemas.microsoft.com/office/drawing/2014/main" id="{E786D675-38EC-09B4-F528-7D739C7B13E7}"/>
              </a:ext>
            </a:extLst>
          </p:cNvPr>
          <p:cNvSpPr txBox="1"/>
          <p:nvPr/>
        </p:nvSpPr>
        <p:spPr>
          <a:xfrm>
            <a:off x="653142" y="6190013"/>
            <a:ext cx="60018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Microsoft PowerPoint - ISO 15189 2022 QM Slide (qualimetric.co.uk)</a:t>
            </a:r>
            <a:endParaRPr lang="en-US"/>
          </a:p>
        </p:txBody>
      </p:sp>
    </p:spTree>
    <p:extLst>
      <p:ext uri="{BB962C8B-B14F-4D97-AF65-F5344CB8AC3E}">
        <p14:creationId xmlns:p14="http://schemas.microsoft.com/office/powerpoint/2010/main" val="256411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A65B-FA4B-15A7-9501-B675DD4977D5}"/>
              </a:ext>
            </a:extLst>
          </p:cNvPr>
          <p:cNvSpPr>
            <a:spLocks noGrp="1"/>
          </p:cNvSpPr>
          <p:nvPr>
            <p:ph type="title"/>
          </p:nvPr>
        </p:nvSpPr>
        <p:spPr/>
        <p:txBody>
          <a:bodyPr/>
          <a:lstStyle/>
          <a:p>
            <a:r>
              <a:rPr lang="en-US">
                <a:cs typeface="Arial"/>
              </a:rPr>
              <a:t>Why revise the standard?</a:t>
            </a:r>
          </a:p>
        </p:txBody>
      </p:sp>
      <p:sp>
        <p:nvSpPr>
          <p:cNvPr id="3" name="Content Placeholder 2">
            <a:extLst>
              <a:ext uri="{FF2B5EF4-FFF2-40B4-BE49-F238E27FC236}">
                <a16:creationId xmlns:a16="http://schemas.microsoft.com/office/drawing/2014/main" id="{442701DB-FCF1-AB03-8592-781D8F7935CA}"/>
              </a:ext>
            </a:extLst>
          </p:cNvPr>
          <p:cNvSpPr>
            <a:spLocks noGrp="1"/>
          </p:cNvSpPr>
          <p:nvPr>
            <p:ph idx="1"/>
          </p:nvPr>
        </p:nvSpPr>
        <p:spPr/>
        <p:txBody>
          <a:bodyPr vert="horz" lIns="91440" tIns="45720" rIns="91440" bIns="45720" rtlCol="0" anchor="t">
            <a:normAutofit/>
          </a:bodyPr>
          <a:lstStyle/>
          <a:p>
            <a:pPr marL="0" indent="0">
              <a:buNone/>
            </a:pPr>
            <a:r>
              <a:rPr lang="en-US">
                <a:cs typeface="Arial"/>
              </a:rPr>
              <a:t>The three significant changes made to ISO15189 with the 2022 revision:</a:t>
            </a:r>
          </a:p>
          <a:p>
            <a:pPr marL="514350" indent="-514350">
              <a:buAutoNum type="arabicPeriod"/>
            </a:pPr>
            <a:r>
              <a:rPr lang="en-US">
                <a:cs typeface="Arial"/>
              </a:rPr>
              <a:t>Alignment with </a:t>
            </a:r>
            <a:r>
              <a:rPr lang="en-US" b="1">
                <a:cs typeface="Arial"/>
              </a:rPr>
              <a:t>ISO7025:2017 </a:t>
            </a:r>
            <a:r>
              <a:rPr lang="en-US">
                <a:cs typeface="Arial"/>
              </a:rPr>
              <a:t>Standard for competence for calibration laboratories.</a:t>
            </a:r>
          </a:p>
          <a:p>
            <a:pPr marL="514350" indent="-514350">
              <a:buAutoNum type="arabicPeriod"/>
            </a:pPr>
            <a:r>
              <a:rPr lang="en-US">
                <a:cs typeface="Arial"/>
              </a:rPr>
              <a:t>Incorporation for point of care testing (POCT) into the standard, previously </a:t>
            </a:r>
            <a:r>
              <a:rPr lang="en-US" b="1">
                <a:cs typeface="Arial"/>
              </a:rPr>
              <a:t>ISO22870 </a:t>
            </a:r>
          </a:p>
          <a:p>
            <a:pPr marL="514350" indent="-514350">
              <a:buAutoNum type="arabicPeriod"/>
            </a:pPr>
            <a:r>
              <a:rPr lang="en-US">
                <a:cs typeface="Arial"/>
              </a:rPr>
              <a:t>An increased emphases on risk management throughout. </a:t>
            </a:r>
          </a:p>
          <a:p>
            <a:pPr marL="514350" indent="-514350">
              <a:buAutoNum type="arabicPeriod"/>
            </a:pPr>
            <a:endParaRPr lang="en-US">
              <a:cs typeface="Arial"/>
            </a:endParaRPr>
          </a:p>
        </p:txBody>
      </p:sp>
    </p:spTree>
    <p:extLst>
      <p:ext uri="{BB962C8B-B14F-4D97-AF65-F5344CB8AC3E}">
        <p14:creationId xmlns:p14="http://schemas.microsoft.com/office/powerpoint/2010/main" val="82414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6BF5F-618A-07FC-0100-2887307A40EC}"/>
              </a:ext>
            </a:extLst>
          </p:cNvPr>
          <p:cNvSpPr>
            <a:spLocks noGrp="1"/>
          </p:cNvSpPr>
          <p:nvPr>
            <p:ph type="title"/>
          </p:nvPr>
        </p:nvSpPr>
        <p:spPr>
          <a:xfrm>
            <a:off x="251520" y="0"/>
            <a:ext cx="6408712" cy="1360746"/>
          </a:xfrm>
        </p:spPr>
        <p:txBody>
          <a:bodyPr anchor="ctr">
            <a:normAutofit/>
          </a:bodyPr>
          <a:lstStyle/>
          <a:p>
            <a:r>
              <a:rPr lang="en-GB" b="1"/>
              <a:t>Timescale for Transition</a:t>
            </a:r>
            <a:endParaRPr lang="en-US"/>
          </a:p>
        </p:txBody>
      </p:sp>
      <p:graphicFrame>
        <p:nvGraphicFramePr>
          <p:cNvPr id="5" name="Content Placeholder 2">
            <a:extLst>
              <a:ext uri="{FF2B5EF4-FFF2-40B4-BE49-F238E27FC236}">
                <a16:creationId xmlns:a16="http://schemas.microsoft.com/office/drawing/2014/main" id="{1F3EF5BF-0A6B-6106-0C8F-55040B243EDB}"/>
              </a:ext>
            </a:extLst>
          </p:cNvPr>
          <p:cNvGraphicFramePr>
            <a:graphicFrameLocks noGrp="1"/>
          </p:cNvGraphicFramePr>
          <p:nvPr>
            <p:ph idx="1"/>
            <p:extLst>
              <p:ext uri="{D42A27DB-BD31-4B8C-83A1-F6EECF244321}">
                <p14:modId xmlns:p14="http://schemas.microsoft.com/office/powerpoint/2010/main" val="2495999020"/>
              </p:ext>
            </p:extLst>
          </p:nvPr>
        </p:nvGraphicFramePr>
        <p:xfrm>
          <a:off x="251519" y="1600200"/>
          <a:ext cx="8624081"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624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0754D-1975-0292-3723-B8DD34F1EA97}"/>
              </a:ext>
            </a:extLst>
          </p:cNvPr>
          <p:cNvSpPr>
            <a:spLocks noGrp="1"/>
          </p:cNvSpPr>
          <p:nvPr>
            <p:ph type="title"/>
          </p:nvPr>
        </p:nvSpPr>
        <p:spPr>
          <a:xfrm>
            <a:off x="251520" y="0"/>
            <a:ext cx="6408712" cy="1360746"/>
          </a:xfrm>
        </p:spPr>
        <p:txBody>
          <a:bodyPr anchor="ctr">
            <a:normAutofit/>
          </a:bodyPr>
          <a:lstStyle/>
          <a:p>
            <a:r>
              <a:rPr lang="en-US"/>
              <a:t>What is different?</a:t>
            </a:r>
          </a:p>
        </p:txBody>
      </p:sp>
      <p:sp>
        <p:nvSpPr>
          <p:cNvPr id="370" name="Content Placeholder 369">
            <a:extLst>
              <a:ext uri="{FF2B5EF4-FFF2-40B4-BE49-F238E27FC236}">
                <a16:creationId xmlns:a16="http://schemas.microsoft.com/office/drawing/2014/main" id="{60DBC078-7834-C0C9-EA15-12433974D26A}"/>
              </a:ext>
            </a:extLst>
          </p:cNvPr>
          <p:cNvSpPr>
            <a:spLocks noGrp="1"/>
          </p:cNvSpPr>
          <p:nvPr>
            <p:ph idx="1"/>
          </p:nvPr>
        </p:nvSpPr>
        <p:spPr>
          <a:xfrm>
            <a:off x="251519" y="1370163"/>
            <a:ext cx="8839741" cy="5227189"/>
          </a:xfrm>
        </p:spPr>
        <p:txBody>
          <a:bodyPr vert="horz" lIns="91440" tIns="45720" rIns="91440" bIns="45720" rtlCol="0" anchor="t">
            <a:normAutofit/>
          </a:bodyPr>
          <a:lstStyle/>
          <a:p>
            <a:r>
              <a:rPr lang="en-US">
                <a:cs typeface="Arial"/>
              </a:rPr>
              <a:t>Change to the numbering and structure </a:t>
            </a:r>
          </a:p>
          <a:p>
            <a:r>
              <a:rPr lang="en-US">
                <a:cs typeface="Arial"/>
              </a:rPr>
              <a:t>The standard is deliberately less prescriptive and therefore are the '</a:t>
            </a:r>
            <a:r>
              <a:rPr lang="en-US" b="1">
                <a:cs typeface="Arial"/>
              </a:rPr>
              <a:t>minimum requirement</a:t>
            </a:r>
            <a:r>
              <a:rPr lang="en-US">
                <a:cs typeface="Arial"/>
              </a:rPr>
              <a:t>'</a:t>
            </a:r>
          </a:p>
          <a:p>
            <a:r>
              <a:rPr lang="en-US">
                <a:cs typeface="Arial"/>
              </a:rPr>
              <a:t>Terminology for conformance:</a:t>
            </a:r>
          </a:p>
          <a:p>
            <a:pPr marL="0" indent="0">
              <a:buNone/>
            </a:pPr>
            <a:r>
              <a:rPr lang="en-US" b="1">
                <a:cs typeface="Arial"/>
              </a:rPr>
              <a:t>Shall </a:t>
            </a:r>
            <a:r>
              <a:rPr lang="en-US">
                <a:cs typeface="Arial"/>
              </a:rPr>
              <a:t>= Mandatory must do it</a:t>
            </a:r>
          </a:p>
          <a:p>
            <a:pPr marL="0" indent="0">
              <a:buNone/>
            </a:pPr>
            <a:r>
              <a:rPr lang="en-US" b="1">
                <a:cs typeface="Arial"/>
              </a:rPr>
              <a:t>Should</a:t>
            </a:r>
            <a:r>
              <a:rPr lang="en-US">
                <a:cs typeface="Arial"/>
              </a:rPr>
              <a:t> = Recommendation</a:t>
            </a:r>
          </a:p>
          <a:p>
            <a:pPr marL="0" indent="0">
              <a:buNone/>
            </a:pPr>
            <a:r>
              <a:rPr lang="en-US" b="1">
                <a:cs typeface="Arial"/>
              </a:rPr>
              <a:t>May</a:t>
            </a:r>
            <a:r>
              <a:rPr lang="en-US">
                <a:cs typeface="Arial"/>
              </a:rPr>
              <a:t> = Permission</a:t>
            </a:r>
          </a:p>
          <a:p>
            <a:pPr marL="0" indent="0">
              <a:buNone/>
            </a:pPr>
            <a:r>
              <a:rPr lang="en-US" b="1">
                <a:cs typeface="Arial"/>
              </a:rPr>
              <a:t>Can</a:t>
            </a:r>
            <a:r>
              <a:rPr lang="en-US">
                <a:cs typeface="Arial"/>
              </a:rPr>
              <a:t> = Possibility or if have the capability </a:t>
            </a:r>
          </a:p>
        </p:txBody>
      </p:sp>
    </p:spTree>
    <p:extLst>
      <p:ext uri="{BB962C8B-B14F-4D97-AF65-F5344CB8AC3E}">
        <p14:creationId xmlns:p14="http://schemas.microsoft.com/office/powerpoint/2010/main" val="114783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GB" sz="4400" b="1">
                <a:solidFill>
                  <a:srgbClr val="212121"/>
                </a:solidFill>
                <a:latin typeface="Segoe UI"/>
                <a:cs typeface="Segoe UI"/>
              </a:rPr>
            </a:br>
            <a:br>
              <a:rPr lang="en-GB" b="1">
                <a:latin typeface="Calibri"/>
                <a:ea typeface="Times New Roman" pitchFamily="18" charset="0"/>
                <a:cs typeface="Times New Roman"/>
              </a:rPr>
            </a:br>
            <a:endParaRPr lang="en-GB" b="1">
              <a:latin typeface="Calibri"/>
              <a:cs typeface="Times New Roman"/>
            </a:endParaRPr>
          </a:p>
        </p:txBody>
      </p:sp>
      <p:sp>
        <p:nvSpPr>
          <p:cNvPr id="3" name="Content Placeholder 2">
            <a:extLst>
              <a:ext uri="{FF2B5EF4-FFF2-40B4-BE49-F238E27FC236}">
                <a16:creationId xmlns:a16="http://schemas.microsoft.com/office/drawing/2014/main" id="{CFACCE33-7CB1-A18F-6176-00332DFE1E84}"/>
              </a:ext>
            </a:extLst>
          </p:cNvPr>
          <p:cNvSpPr>
            <a:spLocks noGrp="1"/>
          </p:cNvSpPr>
          <p:nvPr>
            <p:ph idx="1"/>
          </p:nvPr>
        </p:nvSpPr>
        <p:spPr/>
        <p:txBody>
          <a:bodyPr vert="horz" lIns="91440" tIns="45720" rIns="91440" bIns="45720" rtlCol="0" anchor="t">
            <a:normAutofit fontScale="92500" lnSpcReduction="20000"/>
          </a:bodyPr>
          <a:lstStyle/>
          <a:p>
            <a:r>
              <a:rPr lang="en-GB" sz="2400" b="1">
                <a:solidFill>
                  <a:srgbClr val="212121"/>
                </a:solidFill>
                <a:latin typeface="Segoe UI"/>
                <a:cs typeface="Segoe UI"/>
              </a:rPr>
              <a:t>Modernisation</a:t>
            </a:r>
            <a:r>
              <a:rPr lang="en-GB" sz="2400">
                <a:solidFill>
                  <a:srgbClr val="212121"/>
                </a:solidFill>
                <a:latin typeface="Segoe UI"/>
                <a:cs typeface="Segoe UI"/>
              </a:rPr>
              <a:t> with how we do things in labs today</a:t>
            </a:r>
          </a:p>
          <a:p>
            <a:pPr marL="457200" lvl="1" indent="0">
              <a:buNone/>
            </a:pPr>
            <a:r>
              <a:rPr lang="en-GB" sz="2000" i="1">
                <a:solidFill>
                  <a:srgbClr val="212121"/>
                </a:solidFill>
                <a:latin typeface="Segoe UI"/>
                <a:cs typeface="Segoe UI"/>
              </a:rPr>
              <a:t> For example, don’t have to have a hard-copy requests/reports as many labs have electronic requesting and reporting. </a:t>
            </a:r>
          </a:p>
          <a:p>
            <a:pPr marL="342900" lvl="1" indent="-342900">
              <a:buFont typeface="Arial" pitchFamily="34" charset="0"/>
              <a:buChar char="•"/>
            </a:pPr>
            <a:r>
              <a:rPr lang="en-GB" sz="2400" b="1">
                <a:solidFill>
                  <a:srgbClr val="212121"/>
                </a:solidFill>
                <a:latin typeface="Segoe UI"/>
                <a:cs typeface="Segoe UI"/>
              </a:rPr>
              <a:t>Quality Manual </a:t>
            </a:r>
            <a:r>
              <a:rPr lang="en-GB" sz="2400">
                <a:solidFill>
                  <a:srgbClr val="212121"/>
                </a:solidFill>
                <a:latin typeface="Segoe UI"/>
                <a:cs typeface="Segoe UI"/>
              </a:rPr>
              <a:t>– optional non longer a requirement – 8.2.1 Note</a:t>
            </a:r>
          </a:p>
          <a:p>
            <a:pPr lvl="1"/>
            <a:r>
              <a:rPr lang="en-GB" sz="2000" i="1">
                <a:solidFill>
                  <a:srgbClr val="212121"/>
                </a:solidFill>
                <a:latin typeface="Segoe UI"/>
                <a:cs typeface="Segoe UI"/>
              </a:rPr>
              <a:t>The management system, documents can, but are not required to be contained in a quality manual – we felt it was easier to have a quality manual in that covers the entire standard. </a:t>
            </a:r>
          </a:p>
          <a:p>
            <a:r>
              <a:rPr lang="en-GB" sz="2400" b="1">
                <a:solidFill>
                  <a:srgbClr val="212121"/>
                </a:solidFill>
                <a:latin typeface="Segoe UI"/>
                <a:cs typeface="Segoe UI"/>
              </a:rPr>
              <a:t>Incorporates other related standards: </a:t>
            </a:r>
            <a:endParaRPr lang="en-GB" b="1">
              <a:solidFill>
                <a:schemeClr val="tx2"/>
              </a:solidFill>
              <a:latin typeface="Calibri"/>
              <a:cs typeface="Arial"/>
            </a:endParaRPr>
          </a:p>
          <a:p>
            <a:pPr marL="0" indent="0">
              <a:buNone/>
            </a:pPr>
            <a:r>
              <a:rPr lang="en-GB" sz="1600" b="1">
                <a:solidFill>
                  <a:srgbClr val="212121"/>
                </a:solidFill>
                <a:latin typeface="Segoe UI"/>
                <a:cs typeface="Segoe UI"/>
              </a:rPr>
              <a:t>-</a:t>
            </a:r>
            <a:r>
              <a:rPr lang="en-GB" sz="2400" b="1">
                <a:solidFill>
                  <a:schemeClr val="tx2"/>
                </a:solidFill>
                <a:latin typeface="Calibri"/>
                <a:cs typeface="Segoe UI"/>
              </a:rPr>
              <a:t>ISO/TS 20914 (2019) Measurement of uncertainty </a:t>
            </a:r>
            <a:endParaRPr lang="en-GB" sz="2400" b="1">
              <a:solidFill>
                <a:schemeClr val="tx2"/>
              </a:solidFill>
              <a:latin typeface="Calibri"/>
              <a:cs typeface="Arial"/>
            </a:endParaRPr>
          </a:p>
          <a:p>
            <a:pPr marL="0" indent="0">
              <a:buNone/>
            </a:pPr>
            <a:r>
              <a:rPr lang="en-GB" sz="2400" b="1">
                <a:solidFill>
                  <a:schemeClr val="tx2"/>
                </a:solidFill>
                <a:latin typeface="Calibri"/>
                <a:cs typeface="Segoe UI"/>
              </a:rPr>
              <a:t>-ISO 20658 Pre-examination, specimen transport  </a:t>
            </a:r>
            <a:endParaRPr lang="en-GB" sz="2400">
              <a:solidFill>
                <a:schemeClr val="tx2"/>
              </a:solidFill>
              <a:cs typeface="Arial"/>
            </a:endParaRPr>
          </a:p>
          <a:p>
            <a:pPr marL="0" indent="0">
              <a:buNone/>
            </a:pPr>
            <a:r>
              <a:rPr lang="en-GB" sz="2400" b="1">
                <a:solidFill>
                  <a:schemeClr val="tx2"/>
                </a:solidFill>
                <a:latin typeface="Calibri"/>
                <a:cs typeface="Segoe UI"/>
              </a:rPr>
              <a:t>-ISO 151909 (2019) Requirements for safety </a:t>
            </a:r>
            <a:endParaRPr lang="en-GB" sz="2400">
              <a:solidFill>
                <a:schemeClr val="tx2"/>
              </a:solidFill>
              <a:cs typeface="Arial"/>
            </a:endParaRPr>
          </a:p>
          <a:p>
            <a:pPr marL="0" indent="0">
              <a:buNone/>
            </a:pPr>
            <a:r>
              <a:rPr lang="en-GB" sz="2400" b="1">
                <a:solidFill>
                  <a:schemeClr val="tx2"/>
                </a:solidFill>
                <a:latin typeface="Calibri"/>
                <a:ea typeface="Calibri"/>
                <a:cs typeface="Segoe UI"/>
              </a:rPr>
              <a:t>-ISO 22367 Medical Laboratories – Application of risk                                      management to medical laboratories </a:t>
            </a:r>
            <a:endParaRPr lang="en-GB" sz="2400">
              <a:solidFill>
                <a:schemeClr val="tx2"/>
              </a:solidFill>
              <a:cs typeface="Arial"/>
            </a:endParaRPr>
          </a:p>
          <a:p>
            <a:pPr marL="0" indent="0">
              <a:buNone/>
            </a:pPr>
            <a:r>
              <a:rPr lang="en-GB" sz="2400" b="1">
                <a:solidFill>
                  <a:schemeClr val="tx2"/>
                </a:solidFill>
                <a:latin typeface="Calibri"/>
                <a:ea typeface="Calibri"/>
                <a:cs typeface="Segoe UI"/>
              </a:rPr>
              <a:t> </a:t>
            </a:r>
            <a:endParaRPr lang="en-GB" sz="2400" b="1">
              <a:solidFill>
                <a:schemeClr val="tx2"/>
              </a:solidFill>
              <a:latin typeface="Calibri"/>
              <a:cs typeface="Segoe UI"/>
            </a:endParaRPr>
          </a:p>
          <a:p>
            <a:pPr marL="0" indent="0">
              <a:buNone/>
            </a:pPr>
            <a:endParaRPr lang="en-GB" sz="2400" b="1">
              <a:solidFill>
                <a:schemeClr val="tx2"/>
              </a:solidFill>
              <a:latin typeface="Calibri"/>
              <a:ea typeface="Calibri"/>
              <a:cs typeface="Segoe UI"/>
            </a:endParaRPr>
          </a:p>
          <a:p>
            <a:pPr marL="0" indent="0">
              <a:buNone/>
            </a:pPr>
            <a:endParaRPr lang="en-GB" sz="2400" b="1">
              <a:solidFill>
                <a:srgbClr val="425563"/>
              </a:solidFill>
              <a:latin typeface="Calibri"/>
              <a:ea typeface="Calibri"/>
              <a:cs typeface="Segoe UI"/>
            </a:endParaRPr>
          </a:p>
          <a:p>
            <a:pPr marL="0" indent="0">
              <a:buNone/>
            </a:pPr>
            <a:endParaRPr lang="en-GB" sz="2400" b="1">
              <a:solidFill>
                <a:srgbClr val="425563"/>
              </a:solidFill>
              <a:latin typeface="Calibri"/>
              <a:cs typeface="Segoe UI"/>
            </a:endParaRPr>
          </a:p>
          <a:p>
            <a:endParaRPr lang="en-GB">
              <a:solidFill>
                <a:srgbClr val="425563"/>
              </a:solidFill>
              <a:latin typeface="Calibri"/>
              <a:cs typeface="Calibri"/>
            </a:endParaRPr>
          </a:p>
          <a:p>
            <a:endParaRPr lang="en-GB" sz="2400">
              <a:solidFill>
                <a:srgbClr val="212121"/>
              </a:solidFill>
              <a:latin typeface="Segoe UI"/>
              <a:cs typeface="Segoe UI"/>
            </a:endParaRPr>
          </a:p>
          <a:p>
            <a:endParaRPr lang="en-GB" sz="2400" b="1">
              <a:solidFill>
                <a:srgbClr val="212121"/>
              </a:solidFill>
              <a:latin typeface="Segoe UI"/>
              <a:cs typeface="Segoe UI"/>
            </a:endParaRPr>
          </a:p>
        </p:txBody>
      </p:sp>
      <p:sp>
        <p:nvSpPr>
          <p:cNvPr id="5" name="Title 1">
            <a:extLst>
              <a:ext uri="{FF2B5EF4-FFF2-40B4-BE49-F238E27FC236}">
                <a16:creationId xmlns:a16="http://schemas.microsoft.com/office/drawing/2014/main" id="{9C8498D0-899C-2C3A-DFE8-E52C0DAAB0F3}"/>
              </a:ext>
            </a:extLst>
          </p:cNvPr>
          <p:cNvSpPr txBox="1">
            <a:spLocks/>
          </p:cNvSpPr>
          <p:nvPr/>
        </p:nvSpPr>
        <p:spPr>
          <a:xfrm>
            <a:off x="403920" y="152400"/>
            <a:ext cx="6408712" cy="1360746"/>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solidFill>
                  <a:schemeClr val="tx2"/>
                </a:solidFill>
                <a:cs typeface="Arial"/>
              </a:rPr>
              <a:t>What is different?</a:t>
            </a:r>
          </a:p>
        </p:txBody>
      </p:sp>
    </p:spTree>
    <p:extLst>
      <p:ext uri="{BB962C8B-B14F-4D97-AF65-F5344CB8AC3E}">
        <p14:creationId xmlns:p14="http://schemas.microsoft.com/office/powerpoint/2010/main" val="2685106846"/>
      </p:ext>
    </p:extLst>
  </p:cSld>
  <p:clrMapOvr>
    <a:masterClrMapping/>
  </p:clrMapOvr>
</p:sld>
</file>

<file path=ppt/theme/theme1.xml><?xml version="1.0" encoding="utf-8"?>
<a:theme xmlns:a="http://schemas.openxmlformats.org/drawingml/2006/main" name="BWC PowerPoint template for screen RGB">
  <a:themeElements>
    <a:clrScheme name="NHS BWC NFT">
      <a:dk1>
        <a:srgbClr val="231F20"/>
      </a:dk1>
      <a:lt1>
        <a:srgbClr val="FFFFFF"/>
      </a:lt1>
      <a:dk2>
        <a:srgbClr val="425563"/>
      </a:dk2>
      <a:lt2>
        <a:srgbClr val="8DD3F0"/>
      </a:lt2>
      <a:accent1>
        <a:srgbClr val="005EB8"/>
      </a:accent1>
      <a:accent2>
        <a:srgbClr val="FFB81C"/>
      </a:accent2>
      <a:accent3>
        <a:srgbClr val="78BE20"/>
      </a:accent3>
      <a:accent4>
        <a:srgbClr val="00A499"/>
      </a:accent4>
      <a:accent5>
        <a:srgbClr val="DA291C"/>
      </a:accent5>
      <a:accent6>
        <a:srgbClr val="330072"/>
      </a:accent6>
      <a:hlink>
        <a:srgbClr val="231F20"/>
      </a:hlink>
      <a:folHlink>
        <a:srgbClr val="41B6E6"/>
      </a:folHlink>
    </a:clrScheme>
    <a:fontScheme name="NHS Design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72000" tIns="54000" rIns="72000" bIns="72000" numCol="1" spcCol="0" rtlCol="0" fromWordArt="0" anchor="ctr" anchorCtr="0" forceAA="0" compatLnSpc="1">
        <a:prstTxWarp prst="textNoShape">
          <a:avLst/>
        </a:prstTxWarp>
        <a:normAutofit/>
      </a:bodyPr>
      <a:lstStyle>
        <a:defPPr>
          <a:defRPr sz="360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Titles">
  <a:themeElements>
    <a:clrScheme name="Birmingham Women's and Children's NHS FT">
      <a:dk1>
        <a:srgbClr val="231F20"/>
      </a:dk1>
      <a:lt1>
        <a:srgbClr val="FFFFFF"/>
      </a:lt1>
      <a:dk2>
        <a:srgbClr val="425563"/>
      </a:dk2>
      <a:lt2>
        <a:srgbClr val="8DD3F0"/>
      </a:lt2>
      <a:accent1>
        <a:srgbClr val="005EB8"/>
      </a:accent1>
      <a:accent2>
        <a:srgbClr val="FFB81C"/>
      </a:accent2>
      <a:accent3>
        <a:srgbClr val="78BE20"/>
      </a:accent3>
      <a:accent4>
        <a:srgbClr val="00A499"/>
      </a:accent4>
      <a:accent5>
        <a:srgbClr val="DA291C"/>
      </a:accent5>
      <a:accent6>
        <a:srgbClr val="330072"/>
      </a:accent6>
      <a:hlink>
        <a:srgbClr val="231F20"/>
      </a:hlink>
      <a:folHlink>
        <a:srgbClr val="41B6E6"/>
      </a:folHlink>
    </a:clrScheme>
    <a:fontScheme name="NHS Design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rot="0" spcFirstLastPara="0" vertOverflow="overflow" horzOverflow="overflow" vert="horz" wrap="square" lIns="72000" tIns="54000" rIns="72000" bIns="72000" numCol="1" spcCol="0" rtlCol="0" fromWordArt="0" anchor="ctr" anchorCtr="0" forceAA="0" compatLnSpc="1">
        <a:prstTxWarp prst="textNoShape">
          <a:avLst/>
        </a:prstTxWarp>
        <a:normAutofit/>
      </a:bodyPr>
      <a:lstStyle>
        <a:defPPr>
          <a:defRPr sz="360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Pale Blue Header">
  <a:themeElements>
    <a:clrScheme name="NHS BWC NFT">
      <a:dk1>
        <a:srgbClr val="231F20"/>
      </a:dk1>
      <a:lt1>
        <a:srgbClr val="FFFFFF"/>
      </a:lt1>
      <a:dk2>
        <a:srgbClr val="425563"/>
      </a:dk2>
      <a:lt2>
        <a:srgbClr val="8DD3F0"/>
      </a:lt2>
      <a:accent1>
        <a:srgbClr val="005EB8"/>
      </a:accent1>
      <a:accent2>
        <a:srgbClr val="FFB81C"/>
      </a:accent2>
      <a:accent3>
        <a:srgbClr val="78BE20"/>
      </a:accent3>
      <a:accent4>
        <a:srgbClr val="00A499"/>
      </a:accent4>
      <a:accent5>
        <a:srgbClr val="DA291C"/>
      </a:accent5>
      <a:accent6>
        <a:srgbClr val="330072"/>
      </a:accent6>
      <a:hlink>
        <a:srgbClr val="231F20"/>
      </a:hlink>
      <a:folHlink>
        <a:srgbClr val="41B6E6"/>
      </a:folHlink>
    </a:clrScheme>
    <a:fontScheme name="NHS Design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HS Blue Header">
  <a:themeElements>
    <a:clrScheme name="NHS BWC NFT">
      <a:dk1>
        <a:srgbClr val="231F20"/>
      </a:dk1>
      <a:lt1>
        <a:srgbClr val="FFFFFF"/>
      </a:lt1>
      <a:dk2>
        <a:srgbClr val="425563"/>
      </a:dk2>
      <a:lt2>
        <a:srgbClr val="8DD3F0"/>
      </a:lt2>
      <a:accent1>
        <a:srgbClr val="005EB8"/>
      </a:accent1>
      <a:accent2>
        <a:srgbClr val="FFB81C"/>
      </a:accent2>
      <a:accent3>
        <a:srgbClr val="78BE20"/>
      </a:accent3>
      <a:accent4>
        <a:srgbClr val="00A499"/>
      </a:accent4>
      <a:accent5>
        <a:srgbClr val="DA291C"/>
      </a:accent5>
      <a:accent6>
        <a:srgbClr val="330072"/>
      </a:accent6>
      <a:hlink>
        <a:srgbClr val="231F20"/>
      </a:hlink>
      <a:folHlink>
        <a:srgbClr val="41B6E6"/>
      </a:folHlink>
    </a:clrScheme>
    <a:fontScheme name="NHS Design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lear Header">
  <a:themeElements>
    <a:clrScheme name="NHS BWC NFT">
      <a:dk1>
        <a:srgbClr val="231F20"/>
      </a:dk1>
      <a:lt1>
        <a:srgbClr val="FFFFFF"/>
      </a:lt1>
      <a:dk2>
        <a:srgbClr val="425563"/>
      </a:dk2>
      <a:lt2>
        <a:srgbClr val="8DD3F0"/>
      </a:lt2>
      <a:accent1>
        <a:srgbClr val="005EB8"/>
      </a:accent1>
      <a:accent2>
        <a:srgbClr val="FFB81C"/>
      </a:accent2>
      <a:accent3>
        <a:srgbClr val="78BE20"/>
      </a:accent3>
      <a:accent4>
        <a:srgbClr val="00A499"/>
      </a:accent4>
      <a:accent5>
        <a:srgbClr val="DA291C"/>
      </a:accent5>
      <a:accent6>
        <a:srgbClr val="330072"/>
      </a:accent6>
      <a:hlink>
        <a:srgbClr val="231F20"/>
      </a:hlink>
      <a:folHlink>
        <a:srgbClr val="41B6E6"/>
      </a:folHlink>
    </a:clrScheme>
    <a:fontScheme name="NHS Design Sty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98A636DAA76419551ED2B3573B809" ma:contentTypeVersion="16" ma:contentTypeDescription="Create a new document." ma:contentTypeScope="" ma:versionID="ee5b0b6c6ee320b7abb426c89d187531">
  <xsd:schema xmlns:xsd="http://www.w3.org/2001/XMLSchema" xmlns:xs="http://www.w3.org/2001/XMLSchema" xmlns:p="http://schemas.microsoft.com/office/2006/metadata/properties" xmlns:ns1="http://schemas.microsoft.com/sharepoint/v3" xmlns:ns2="fd65efc1-a023-45cb-8b1c-310a034bc94e" xmlns:ns3="0ebdec07-69b4-4628-aaf1-b82d3bcd8d05" targetNamespace="http://schemas.microsoft.com/office/2006/metadata/properties" ma:root="true" ma:fieldsID="f9100506ceb9db603a13e62e5105699d" ns1:_="" ns2:_="" ns3:_="">
    <xsd:import namespace="http://schemas.microsoft.com/sharepoint/v3"/>
    <xsd:import namespace="fd65efc1-a023-45cb-8b1c-310a034bc94e"/>
    <xsd:import namespace="0ebdec07-69b4-4628-aaf1-b82d3bcd8d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65efc1-a023-45cb-8b1c-310a034bc9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bdec07-69b4-4628-aaf1-b82d3bcd8d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5b3d6a3-2fdf-43b6-a4b6-566c6abd56de}" ma:internalName="TaxCatchAll" ma:showField="CatchAllData" ma:web="0ebdec07-69b4-4628-aaf1-b82d3bcd8d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ebdec07-69b4-4628-aaf1-b82d3bcd8d05" xsi:nil="true"/>
    <_ip_UnifiedCompliancePolicyUIAction xmlns="http://schemas.microsoft.com/sharepoint/v3" xsi:nil="true"/>
    <_ip_UnifiedCompliancePolicyProperties xmlns="http://schemas.microsoft.com/sharepoint/v3" xsi:nil="true"/>
    <lcf76f155ced4ddcb4097134ff3c332f xmlns="fd65efc1-a023-45cb-8b1c-310a034bc94e">
      <Terms xmlns="http://schemas.microsoft.com/office/infopath/2007/PartnerControls"/>
    </lcf76f155ced4ddcb4097134ff3c332f>
    <SharedWithUsers xmlns="0ebdec07-69b4-4628-aaf1-b82d3bcd8d05">
      <UserInfo>
        <DisplayName>GERRARD, Adam (BIRMINGHAM WOMEN'S AND CHILDREN'S NHS FOUNDATION TRUST)</DisplayName>
        <AccountId>26</AccountId>
        <AccountType/>
      </UserInfo>
      <UserInfo>
        <DisplayName>ALLEN, Louise (BIRMINGHAM WOMEN'S AND CHILDREN'S NHS FOUNDATION TRUST)</DisplayName>
        <AccountId>184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3C384F-803B-4457-BC7C-D79D8E01ACA2}">
  <ds:schemaRefs>
    <ds:schemaRef ds:uri="0ebdec07-69b4-4628-aaf1-b82d3bcd8d05"/>
    <ds:schemaRef ds:uri="fd65efc1-a023-45cb-8b1c-310a034bc9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5716E6-8936-4E56-8191-94DF5D3C3613}">
  <ds:schemaRefs>
    <ds:schemaRef ds:uri="0ebdec07-69b4-4628-aaf1-b82d3bcd8d05"/>
    <ds:schemaRef ds:uri="fd65efc1-a023-45cb-8b1c-310a034bc94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7AEE69-186D-4797-9BE6-B19CBEAFB18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BWC PowerPoint template for screen RGB</Template>
  <Application>Microsoft Office PowerPoint</Application>
  <PresentationFormat>On-screen Show (4:3)</PresentationFormat>
  <Slides>26</Slides>
  <Notes>26</Notes>
  <HiddenSlides>0</HiddenSlide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BWC PowerPoint template for screen RGB</vt:lpstr>
      <vt:lpstr>Section Titles</vt:lpstr>
      <vt:lpstr>Pale Blue Header</vt:lpstr>
      <vt:lpstr>NHS Blue Header</vt:lpstr>
      <vt:lpstr>Clear Header</vt:lpstr>
      <vt:lpstr>Newborn Screening &amp; Biochemical Genetics Transition to ISO15189:2022 </vt:lpstr>
      <vt:lpstr>My role in NSBG  </vt:lpstr>
      <vt:lpstr>OBJECTIVES</vt:lpstr>
      <vt:lpstr>ISO 15189: UKAS ACCREDITATION</vt:lpstr>
      <vt:lpstr>ISO15189:2022</vt:lpstr>
      <vt:lpstr>Why revise the standard?</vt:lpstr>
      <vt:lpstr>Timescale for Transition</vt:lpstr>
      <vt:lpstr>What is different?</vt:lpstr>
      <vt:lpstr>  </vt:lpstr>
      <vt:lpstr>My First Impressions</vt:lpstr>
      <vt:lpstr>COMPLETING THE UKAS GAP ANALYSIS </vt:lpstr>
      <vt:lpstr>UKAS Gap analysis template</vt:lpstr>
      <vt:lpstr> Gap Analysis Advice </vt:lpstr>
      <vt:lpstr>Gap Analysis</vt:lpstr>
      <vt:lpstr>Creating your action plan</vt:lpstr>
      <vt:lpstr>Sending your evidence</vt:lpstr>
      <vt:lpstr>4.3 Requirements regarding patients</vt:lpstr>
      <vt:lpstr>6.2.3 Authorisation</vt:lpstr>
      <vt:lpstr> 7.5 Nonconforming work clause </vt:lpstr>
      <vt:lpstr> 7.8 Continuity and emergency preparedness planning </vt:lpstr>
      <vt:lpstr>8.5 Identification of risks and opportunities for improvement</vt:lpstr>
      <vt:lpstr>7.3 Validation Verification of Examination Methods</vt:lpstr>
      <vt:lpstr>Our transition assessment  experience</vt:lpstr>
      <vt:lpstr>Findings</vt:lpstr>
      <vt:lpstr>Information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Kendall Samantha (RQ3) BCH</dc:creator>
  <cp:revision>1</cp:revision>
  <cp:lastPrinted>2024-01-29T12:11:10Z</cp:lastPrinted>
  <dcterms:created xsi:type="dcterms:W3CDTF">2017-01-31T18:56:32Z</dcterms:created>
  <dcterms:modified xsi:type="dcterms:W3CDTF">2024-01-29T13:43:07Z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0x01010083598A636DAA76419551ED2B3573B809</vt:lpwstr>
  </property>
  <property fmtid="{D5CDD505-2E9C-101B-9397-08002B2CF9AE}" pid="3" name="MediaServiceImageTags">
    <vt:lpwstr/>
  </property>
</Properties>
</file>